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0" r:id="rId2"/>
    <p:sldId id="258" r:id="rId3"/>
    <p:sldId id="263" r:id="rId4"/>
    <p:sldId id="285" r:id="rId5"/>
    <p:sldId id="271" r:id="rId6"/>
    <p:sldId id="273" r:id="rId7"/>
    <p:sldId id="274" r:id="rId8"/>
    <p:sldId id="264" r:id="rId9"/>
    <p:sldId id="265" r:id="rId10"/>
    <p:sldId id="259" r:id="rId11"/>
    <p:sldId id="267" r:id="rId12"/>
    <p:sldId id="284" r:id="rId13"/>
    <p:sldId id="269" r:id="rId14"/>
    <p:sldId id="268" r:id="rId15"/>
    <p:sldId id="270" r:id="rId16"/>
    <p:sldId id="25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8576"/>
    <a:srgbClr val="D96A57"/>
    <a:srgbClr val="BAE18F"/>
    <a:srgbClr val="AFDC7E"/>
    <a:srgbClr val="DDED43"/>
    <a:srgbClr val="E26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329" autoAdjust="0"/>
  </p:normalViewPr>
  <p:slideViewPr>
    <p:cSldViewPr snapToGrid="0">
      <p:cViewPr varScale="1">
        <p:scale>
          <a:sx n="60" d="100"/>
          <a:sy n="60" d="100"/>
        </p:scale>
        <p:origin x="17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DE28B-4BA6-4CD6-9E4D-053AA2DA2E8E}" type="datetimeFigureOut">
              <a:rPr lang="en-US" smtClean="0"/>
              <a:t>12/2/2016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06D03-9176-4730-A689-550E4BB85969}" type="slidenum">
              <a:rPr lang="en-US" smtClean="0"/>
              <a:t>‹#›</a:t>
            </a:fld>
            <a:endParaRPr lang="en-US"/>
          </a:p>
        </p:txBody>
      </p:sp>
    </p:spTree>
    <p:extLst>
      <p:ext uri="{BB962C8B-B14F-4D97-AF65-F5344CB8AC3E}">
        <p14:creationId xmlns:p14="http://schemas.microsoft.com/office/powerpoint/2010/main" val="144562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Forests recognized for water</a:t>
            </a:r>
            <a:r>
              <a:rPr lang="en-US" baseline="0" dirty="0" smtClean="0"/>
              <a:t> quality benefits – including water filtration and retention</a:t>
            </a:r>
            <a:endParaRPr lang="en-US" dirty="0"/>
          </a:p>
        </p:txBody>
      </p:sp>
      <p:sp>
        <p:nvSpPr>
          <p:cNvPr id="4" name="Slide Number Placeholder 3"/>
          <p:cNvSpPr>
            <a:spLocks noGrp="1"/>
          </p:cNvSpPr>
          <p:nvPr>
            <p:ph type="sldNum" sz="quarter" idx="10"/>
          </p:nvPr>
        </p:nvSpPr>
        <p:spPr/>
        <p:txBody>
          <a:bodyPr/>
          <a:lstStyle/>
          <a:p>
            <a:fld id="{FE006D03-9176-4730-A689-550E4BB85969}" type="slidenum">
              <a:rPr lang="en-US" smtClean="0"/>
              <a:t>1</a:t>
            </a:fld>
            <a:endParaRPr lang="en-US"/>
          </a:p>
        </p:txBody>
      </p:sp>
    </p:spTree>
    <p:extLst>
      <p:ext uri="{BB962C8B-B14F-4D97-AF65-F5344CB8AC3E}">
        <p14:creationId xmlns:p14="http://schemas.microsoft.com/office/powerpoint/2010/main" val="3751996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a</a:t>
            </a:r>
            <a:r>
              <a:rPr lang="en-US" dirty="0" smtClean="0"/>
              <a:t>nalysis of soil and land use characteristics in direct-drainage areas to each of the 36 stations, at both the </a:t>
            </a:r>
            <a:r>
              <a:rPr lang="en-US" dirty="0" err="1" smtClean="0"/>
              <a:t>Subshed</a:t>
            </a:r>
            <a:r>
              <a:rPr lang="en-US" dirty="0" smtClean="0"/>
              <a:t> and Corridor scales revealed strong,</a:t>
            </a:r>
            <a:r>
              <a:rPr lang="en-US" baseline="0" dirty="0" smtClean="0"/>
              <a:t> and statistically-significant, positive correlations between mean water quality concentrations (TP, Turbidity, and E.coli) and percent glacial lake soils, percent very-low and low-infiltration soils, and percent agricultural use.  Conversely, percent forest cover was strongly correlated, in a negative sense to concentrations of these same constituents. </a:t>
            </a:r>
            <a:endParaRPr lang="en-US" dirty="0"/>
          </a:p>
        </p:txBody>
      </p:sp>
      <p:sp>
        <p:nvSpPr>
          <p:cNvPr id="4" name="Slide Number Placeholder 3"/>
          <p:cNvSpPr>
            <a:spLocks noGrp="1"/>
          </p:cNvSpPr>
          <p:nvPr>
            <p:ph type="sldNum" sz="quarter" idx="10"/>
          </p:nvPr>
        </p:nvSpPr>
        <p:spPr/>
        <p:txBody>
          <a:bodyPr/>
          <a:lstStyle/>
          <a:p>
            <a:fld id="{FE006D03-9176-4730-A689-550E4BB85969}" type="slidenum">
              <a:rPr lang="en-US" smtClean="0"/>
              <a:t>11</a:t>
            </a:fld>
            <a:endParaRPr lang="en-US"/>
          </a:p>
        </p:txBody>
      </p:sp>
    </p:spTree>
    <p:extLst>
      <p:ext uri="{BB962C8B-B14F-4D97-AF65-F5344CB8AC3E}">
        <p14:creationId xmlns:p14="http://schemas.microsoft.com/office/powerpoint/2010/main" val="2979160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Given the strong correlation between some watershed</a:t>
            </a:r>
            <a:r>
              <a:rPr lang="en-US" baseline="0" dirty="0" smtClean="0"/>
              <a:t> characteristics and water quality, can we cluster together sub-watersheds that have similar soil and land use characteristics and see if they have similar water quality?  If so, this clustering could be useful for prediction, and for prioritizing implementation projects in our watersheds.  We used a method called hierarchical clustering to group together observations that are more similar to one another. . Inputs to this algorithm were only the soil and land use metrics. Clustering analysis identified four distinct groups. Later ANOVAs on water quality data for these four groups indicated separation between only three groups.</a:t>
            </a:r>
            <a:endParaRPr lang="en-US" dirty="0" smtClean="0"/>
          </a:p>
          <a:p>
            <a:endParaRPr lang="en-US" dirty="0"/>
          </a:p>
        </p:txBody>
      </p:sp>
      <p:sp>
        <p:nvSpPr>
          <p:cNvPr id="4" name="Slide Number Placeholder 3"/>
          <p:cNvSpPr>
            <a:spLocks noGrp="1"/>
          </p:cNvSpPr>
          <p:nvPr>
            <p:ph type="sldNum" sz="quarter" idx="10"/>
          </p:nvPr>
        </p:nvSpPr>
        <p:spPr/>
        <p:txBody>
          <a:bodyPr/>
          <a:lstStyle/>
          <a:p>
            <a:fld id="{FE006D03-9176-4730-A689-550E4BB85969}" type="slidenum">
              <a:rPr lang="en-US" smtClean="0"/>
              <a:t>12</a:t>
            </a:fld>
            <a:endParaRPr lang="en-US"/>
          </a:p>
        </p:txBody>
      </p:sp>
    </p:spTree>
    <p:extLst>
      <p:ext uri="{BB962C8B-B14F-4D97-AF65-F5344CB8AC3E}">
        <p14:creationId xmlns:p14="http://schemas.microsoft.com/office/powerpoint/2010/main" val="411879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then examined the water quality data for these groupings to understand</a:t>
            </a:r>
            <a:r>
              <a:rPr lang="en-US" baseline="0" dirty="0" smtClean="0"/>
              <a:t> if there were meaningful differences between these clusters, using a one-way Analysis of Variance.  Cluster 1 has higher TP than Cluster 2, which itself has higher TP than the other clusters.  And these differences are statistically significant as measured by Tukey’s Honest Significant Difference test.  </a:t>
            </a:r>
            <a:endParaRPr lang="en-US" dirty="0" smtClean="0"/>
          </a:p>
          <a:p>
            <a:endParaRPr lang="en-US" dirty="0"/>
          </a:p>
        </p:txBody>
      </p:sp>
      <p:sp>
        <p:nvSpPr>
          <p:cNvPr id="4" name="Slide Number Placeholder 3"/>
          <p:cNvSpPr>
            <a:spLocks noGrp="1"/>
          </p:cNvSpPr>
          <p:nvPr>
            <p:ph type="sldNum" sz="quarter" idx="10"/>
          </p:nvPr>
        </p:nvSpPr>
        <p:spPr/>
        <p:txBody>
          <a:bodyPr/>
          <a:lstStyle/>
          <a:p>
            <a:fld id="{FE006D03-9176-4730-A689-550E4BB85969}" type="slidenum">
              <a:rPr lang="en-US" smtClean="0"/>
              <a:t>13</a:t>
            </a:fld>
            <a:endParaRPr lang="en-US"/>
          </a:p>
        </p:txBody>
      </p:sp>
    </p:spTree>
    <p:extLst>
      <p:ext uri="{BB962C8B-B14F-4D97-AF65-F5344CB8AC3E}">
        <p14:creationId xmlns:p14="http://schemas.microsoft.com/office/powerpoint/2010/main" val="292302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Partitioning</a:t>
            </a:r>
            <a:r>
              <a:rPr lang="en-US" baseline="0" dirty="0" smtClean="0"/>
              <a:t> </a:t>
            </a:r>
            <a:r>
              <a:rPr lang="en-US" baseline="0" dirty="0" err="1" smtClean="0"/>
              <a:t>subwatersheds</a:t>
            </a:r>
            <a:r>
              <a:rPr lang="en-US" baseline="0" dirty="0" smtClean="0"/>
              <a:t> on the basis of soil and land use characteristics correlated to water quality has utility for prioritizing watershed improvement practices in these basins.  The Collaborative and its partners will be focusing future restoration and conservation efforts in those </a:t>
            </a:r>
            <a:r>
              <a:rPr lang="en-US" baseline="0" dirty="0" err="1" smtClean="0"/>
              <a:t>subwatersheds</a:t>
            </a:r>
            <a:r>
              <a:rPr lang="en-US" baseline="0" dirty="0" smtClean="0"/>
              <a:t> with higher concentrations of nutrients and pathogens.   Results also underscore the importance of intact, healthy forest blocks and forested riparian areas for maintaining water quality.</a:t>
            </a:r>
          </a:p>
          <a:p>
            <a:endParaRPr lang="en-US" dirty="0"/>
          </a:p>
        </p:txBody>
      </p:sp>
      <p:sp>
        <p:nvSpPr>
          <p:cNvPr id="4" name="Slide Number Placeholder 3"/>
          <p:cNvSpPr>
            <a:spLocks noGrp="1"/>
          </p:cNvSpPr>
          <p:nvPr>
            <p:ph type="sldNum" sz="quarter" idx="10"/>
          </p:nvPr>
        </p:nvSpPr>
        <p:spPr/>
        <p:txBody>
          <a:bodyPr/>
          <a:lstStyle/>
          <a:p>
            <a:fld id="{9DA16FBB-A0FB-42CC-9E97-B943ECEA88A5}" type="slidenum">
              <a:rPr lang="en-US" smtClean="0"/>
              <a:t>14</a:t>
            </a:fld>
            <a:endParaRPr lang="en-US"/>
          </a:p>
        </p:txBody>
      </p:sp>
    </p:spTree>
    <p:extLst>
      <p:ext uri="{BB962C8B-B14F-4D97-AF65-F5344CB8AC3E}">
        <p14:creationId xmlns:p14="http://schemas.microsoft.com/office/powerpoint/2010/main" val="1911620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Doesn’t mean that we don’t have challenges</a:t>
            </a:r>
            <a:r>
              <a:rPr lang="en-US" baseline="0" dirty="0" smtClean="0"/>
              <a:t> in our forested areas – particularly, steep headwaters – where legacy impacts such as old road and trail networks tend to concentrate </a:t>
            </a:r>
            <a:r>
              <a:rPr lang="en-US" baseline="0" dirty="0" err="1" smtClean="0"/>
              <a:t>stormwater</a:t>
            </a:r>
            <a:r>
              <a:rPr lang="en-US" baseline="0" dirty="0" smtClean="0"/>
              <a:t> runoff and deliver it quickly to our lowland areas, increasing peak flows and magnitudes.  We need to focus on practices to slow, spread and sink </a:t>
            </a:r>
            <a:r>
              <a:rPr lang="en-US" baseline="0" dirty="0" err="1" smtClean="0"/>
              <a:t>stormwater</a:t>
            </a:r>
            <a:r>
              <a:rPr lang="en-US" baseline="0" dirty="0" smtClean="0"/>
              <a:t> in these forested headwaters to reduce impacts to down-valley areas.</a:t>
            </a:r>
            <a:endParaRPr lang="en-US" dirty="0"/>
          </a:p>
        </p:txBody>
      </p:sp>
      <p:sp>
        <p:nvSpPr>
          <p:cNvPr id="4" name="Slide Number Placeholder 3"/>
          <p:cNvSpPr>
            <a:spLocks noGrp="1"/>
          </p:cNvSpPr>
          <p:nvPr>
            <p:ph type="sldNum" sz="quarter" idx="10"/>
          </p:nvPr>
        </p:nvSpPr>
        <p:spPr/>
        <p:txBody>
          <a:bodyPr/>
          <a:lstStyle/>
          <a:p>
            <a:fld id="{FE006D03-9176-4730-A689-550E4BB85969}" type="slidenum">
              <a:rPr lang="en-US" smtClean="0"/>
              <a:t>15</a:t>
            </a:fld>
            <a:endParaRPr lang="en-US"/>
          </a:p>
        </p:txBody>
      </p:sp>
    </p:spTree>
    <p:extLst>
      <p:ext uri="{BB962C8B-B14F-4D97-AF65-F5344CB8AC3E}">
        <p14:creationId xmlns:p14="http://schemas.microsoft.com/office/powerpoint/2010/main" val="417967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Longterm</a:t>
            </a:r>
            <a:r>
              <a:rPr lang="en-US" baseline="0" dirty="0" smtClean="0"/>
              <a:t> monitoring data for tributaries draining to Lake Champlain suggest a positive correlation between percent forest cover and higher-quality river water.  However, this monitoring is done on a very coarse scale at the mouths of large basins.  At the local level, towns and regional planning commissions are in need of finer-scale data to aid decision-making regarding </a:t>
            </a:r>
            <a:r>
              <a:rPr lang="en-US" baseline="0" dirty="0" err="1" smtClean="0"/>
              <a:t>stormwater</a:t>
            </a:r>
            <a:r>
              <a:rPr lang="en-US" baseline="0" dirty="0" smtClean="0"/>
              <a:t> management and nutrient loading to the Lake in the context of the Lk Champlain P TMDL.</a:t>
            </a:r>
            <a:endParaRPr lang="en-US" dirty="0"/>
          </a:p>
        </p:txBody>
      </p:sp>
      <p:sp>
        <p:nvSpPr>
          <p:cNvPr id="4" name="Slide Number Placeholder 3"/>
          <p:cNvSpPr>
            <a:spLocks noGrp="1"/>
          </p:cNvSpPr>
          <p:nvPr>
            <p:ph type="sldNum" sz="quarter" idx="10"/>
          </p:nvPr>
        </p:nvSpPr>
        <p:spPr/>
        <p:txBody>
          <a:bodyPr/>
          <a:lstStyle/>
          <a:p>
            <a:fld id="{FE006D03-9176-4730-A689-550E4BB85969}" type="slidenum">
              <a:rPr lang="en-US" smtClean="0"/>
              <a:t>2</a:t>
            </a:fld>
            <a:endParaRPr lang="en-US"/>
          </a:p>
        </p:txBody>
      </p:sp>
    </p:spTree>
    <p:extLst>
      <p:ext uri="{BB962C8B-B14F-4D97-AF65-F5344CB8AC3E}">
        <p14:creationId xmlns:p14="http://schemas.microsoft.com/office/powerpoint/2010/main" val="371782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Watershed groups like the Addison County River</a:t>
            </a:r>
            <a:r>
              <a:rPr lang="en-US" baseline="0" dirty="0" smtClean="0"/>
              <a:t> Watch Collaborative and the Friends of the Mad River have been monitoring water quality at the sub-watershed level for a quarter of a century.    And this data set is now available for more detailed analysis of the land cover, land use and geologic factors that drive water quality in these Lake Champlain tributaries.</a:t>
            </a:r>
            <a:endParaRPr lang="en-US" dirty="0"/>
          </a:p>
        </p:txBody>
      </p:sp>
      <p:sp>
        <p:nvSpPr>
          <p:cNvPr id="4" name="Slide Number Placeholder 3"/>
          <p:cNvSpPr>
            <a:spLocks noGrp="1"/>
          </p:cNvSpPr>
          <p:nvPr>
            <p:ph type="sldNum" sz="quarter" idx="10"/>
          </p:nvPr>
        </p:nvSpPr>
        <p:spPr/>
        <p:txBody>
          <a:bodyPr/>
          <a:lstStyle/>
          <a:p>
            <a:fld id="{FE006D03-9176-4730-A689-550E4BB85969}" type="slidenum">
              <a:rPr lang="en-US" smtClean="0"/>
              <a:t>3</a:t>
            </a:fld>
            <a:endParaRPr lang="en-US"/>
          </a:p>
        </p:txBody>
      </p:sp>
    </p:spTree>
    <p:extLst>
      <p:ext uri="{BB962C8B-B14F-4D97-AF65-F5344CB8AC3E}">
        <p14:creationId xmlns:p14="http://schemas.microsoft.com/office/powerpoint/2010/main" val="164094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analyzed water quality data from years 2010 through 2015 for 36 stations in six Lake Champlain Basin watersheds monitored</a:t>
            </a:r>
            <a:r>
              <a:rPr lang="en-US" baseline="0" dirty="0" smtClean="0"/>
              <a:t> by the Collaborative and Friends of the Mad River.</a:t>
            </a:r>
            <a:endParaRPr lang="en-US" dirty="0"/>
          </a:p>
        </p:txBody>
      </p:sp>
      <p:sp>
        <p:nvSpPr>
          <p:cNvPr id="4" name="Slide Number Placeholder 3"/>
          <p:cNvSpPr>
            <a:spLocks noGrp="1"/>
          </p:cNvSpPr>
          <p:nvPr>
            <p:ph type="sldNum" sz="quarter" idx="10"/>
          </p:nvPr>
        </p:nvSpPr>
        <p:spPr/>
        <p:txBody>
          <a:bodyPr/>
          <a:lstStyle/>
          <a:p>
            <a:fld id="{FE006D03-9176-4730-A689-550E4BB85969}" type="slidenum">
              <a:rPr lang="en-US" smtClean="0"/>
              <a:t>4</a:t>
            </a:fld>
            <a:endParaRPr lang="en-US"/>
          </a:p>
        </p:txBody>
      </p:sp>
    </p:spTree>
    <p:extLst>
      <p:ext uri="{BB962C8B-B14F-4D97-AF65-F5344CB8AC3E}">
        <p14:creationId xmlns:p14="http://schemas.microsoft.com/office/powerpoint/2010/main" val="3567861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speaking the water quality stations in these watersheds are located along the main stem</a:t>
            </a:r>
            <a:r>
              <a:rPr lang="en-US" baseline="0" dirty="0" smtClean="0"/>
              <a:t> and are considered nested stations.  </a:t>
            </a:r>
            <a:r>
              <a:rPr lang="en-US" dirty="0" smtClean="0"/>
              <a:t>To maximize</a:t>
            </a:r>
            <a:r>
              <a:rPr lang="en-US" baseline="0" dirty="0" smtClean="0"/>
              <a:t> independence of observations, we analyzed land use and soil characteristics of Direct Drainage Areas between each successive water quality station.</a:t>
            </a:r>
            <a:endParaRPr lang="en-US" dirty="0"/>
          </a:p>
        </p:txBody>
      </p:sp>
      <p:sp>
        <p:nvSpPr>
          <p:cNvPr id="4" name="Slide Number Placeholder 3"/>
          <p:cNvSpPr>
            <a:spLocks noGrp="1"/>
          </p:cNvSpPr>
          <p:nvPr>
            <p:ph type="sldNum" sz="quarter" idx="10"/>
          </p:nvPr>
        </p:nvSpPr>
        <p:spPr/>
        <p:txBody>
          <a:bodyPr/>
          <a:lstStyle/>
          <a:p>
            <a:fld id="{FE006D03-9176-4730-A689-550E4BB85969}" type="slidenum">
              <a:rPr lang="en-US" smtClean="0"/>
              <a:t>5</a:t>
            </a:fld>
            <a:endParaRPr lang="en-US"/>
          </a:p>
        </p:txBody>
      </p:sp>
    </p:spTree>
    <p:extLst>
      <p:ext uri="{BB962C8B-B14F-4D97-AF65-F5344CB8AC3E}">
        <p14:creationId xmlns:p14="http://schemas.microsoft.com/office/powerpoint/2010/main" val="4250343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Corridor areas were developed by buffering</a:t>
            </a:r>
            <a:r>
              <a:rPr lang="en-US" baseline="0" dirty="0" smtClean="0"/>
              <a:t> the stream center line by variable widths corresponding to the Strahler stream order of the stream segment.   </a:t>
            </a:r>
            <a:endParaRPr lang="en-US" dirty="0"/>
          </a:p>
        </p:txBody>
      </p:sp>
      <p:sp>
        <p:nvSpPr>
          <p:cNvPr id="4" name="Slide Number Placeholder 3"/>
          <p:cNvSpPr>
            <a:spLocks noGrp="1"/>
          </p:cNvSpPr>
          <p:nvPr>
            <p:ph type="sldNum" sz="quarter" idx="10"/>
          </p:nvPr>
        </p:nvSpPr>
        <p:spPr/>
        <p:txBody>
          <a:bodyPr/>
          <a:lstStyle/>
          <a:p>
            <a:fld id="{FE006D03-9176-4730-A689-550E4BB85969}" type="slidenum">
              <a:rPr lang="en-US" smtClean="0"/>
              <a:t>6</a:t>
            </a:fld>
            <a:endParaRPr lang="en-US"/>
          </a:p>
        </p:txBody>
      </p:sp>
    </p:spTree>
    <p:extLst>
      <p:ext uri="{BB962C8B-B14F-4D97-AF65-F5344CB8AC3E}">
        <p14:creationId xmlns:p14="http://schemas.microsoft.com/office/powerpoint/2010/main" val="336718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cover</a:t>
            </a:r>
            <a:r>
              <a:rPr lang="en-US" baseline="0" dirty="0" smtClean="0"/>
              <a:t> data were summarized from the 2001 Lake Champlain Basin Land Cover data set (Austin Troy and colleagues from the UVM SAL).  Data were compiled for both the </a:t>
            </a:r>
            <a:r>
              <a:rPr lang="en-US" baseline="0" dirty="0" err="1" smtClean="0"/>
              <a:t>Subshed</a:t>
            </a:r>
            <a:r>
              <a:rPr lang="en-US" baseline="0" dirty="0" smtClean="0"/>
              <a:t> and Corridor DDAs.    </a:t>
            </a:r>
          </a:p>
          <a:p>
            <a:endParaRPr lang="en-US" dirty="0"/>
          </a:p>
        </p:txBody>
      </p:sp>
      <p:sp>
        <p:nvSpPr>
          <p:cNvPr id="4" name="Slide Number Placeholder 3"/>
          <p:cNvSpPr>
            <a:spLocks noGrp="1"/>
          </p:cNvSpPr>
          <p:nvPr>
            <p:ph type="sldNum" sz="quarter" idx="10"/>
          </p:nvPr>
        </p:nvSpPr>
        <p:spPr/>
        <p:txBody>
          <a:bodyPr/>
          <a:lstStyle/>
          <a:p>
            <a:fld id="{FE006D03-9176-4730-A689-550E4BB85969}" type="slidenum">
              <a:rPr lang="en-US" smtClean="0"/>
              <a:t>8</a:t>
            </a:fld>
            <a:endParaRPr lang="en-US"/>
          </a:p>
        </p:txBody>
      </p:sp>
    </p:spTree>
    <p:extLst>
      <p:ext uri="{BB962C8B-B14F-4D97-AF65-F5344CB8AC3E}">
        <p14:creationId xmlns:p14="http://schemas.microsoft.com/office/powerpoint/2010/main" val="1304893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Soil data were sourced</a:t>
            </a:r>
            <a:r>
              <a:rPr lang="en-US" baseline="0" dirty="0" smtClean="0"/>
              <a:t> from SSURGO data sets and joined with Table 20 attribute data to get at soil parent materials and runoff potential as captured by Hydrologic Soil Groups (not shown).  </a:t>
            </a:r>
            <a:endParaRPr lang="en-US" dirty="0"/>
          </a:p>
        </p:txBody>
      </p:sp>
      <p:sp>
        <p:nvSpPr>
          <p:cNvPr id="4" name="Slide Number Placeholder 3"/>
          <p:cNvSpPr>
            <a:spLocks noGrp="1"/>
          </p:cNvSpPr>
          <p:nvPr>
            <p:ph type="sldNum" sz="quarter" idx="10"/>
          </p:nvPr>
        </p:nvSpPr>
        <p:spPr/>
        <p:txBody>
          <a:bodyPr/>
          <a:lstStyle/>
          <a:p>
            <a:fld id="{FE006D03-9176-4730-A689-550E4BB85969}" type="slidenum">
              <a:rPr lang="en-US" smtClean="0"/>
              <a:t>9</a:t>
            </a:fld>
            <a:endParaRPr lang="en-US"/>
          </a:p>
        </p:txBody>
      </p:sp>
    </p:spTree>
    <p:extLst>
      <p:ext uri="{BB962C8B-B14F-4D97-AF65-F5344CB8AC3E}">
        <p14:creationId xmlns:p14="http://schemas.microsoft.com/office/powerpoint/2010/main" val="336205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Relationships between variables were examined using the Pearson correlation coefficient,</a:t>
            </a:r>
            <a:r>
              <a:rPr lang="en-US" baseline="0" dirty="0" smtClean="0"/>
              <a:t> t</a:t>
            </a:r>
            <a:r>
              <a:rPr lang="en-US" dirty="0" smtClean="0"/>
              <a:t>o identify those characteristics strongly</a:t>
            </a:r>
            <a:r>
              <a:rPr lang="en-US" baseline="0" dirty="0" smtClean="0"/>
              <a:t> correlated to water quality.  </a:t>
            </a:r>
            <a:r>
              <a:rPr lang="en-US" dirty="0" smtClean="0"/>
              <a:t>For example, the percentage</a:t>
            </a:r>
            <a:r>
              <a:rPr lang="en-US" baseline="0" dirty="0" smtClean="0"/>
              <a:t> of agricultural land use at the </a:t>
            </a:r>
            <a:r>
              <a:rPr lang="en-US" baseline="0" dirty="0" err="1" smtClean="0"/>
              <a:t>Subshed</a:t>
            </a:r>
            <a:r>
              <a:rPr lang="en-US" baseline="0" dirty="0" smtClean="0"/>
              <a:t> scale is a relatively strong predictor of mean TP concentration in the river draining that area (r = 0.866) and these variables are positively correlated. Equally strong and positive relationship is exhibited for </a:t>
            </a:r>
            <a:r>
              <a:rPr lang="en-US" baseline="0" dirty="0" err="1" smtClean="0"/>
              <a:t>glaciolacustrine</a:t>
            </a:r>
            <a:r>
              <a:rPr lang="en-US" baseline="0" dirty="0" smtClean="0"/>
              <a:t> soils and TP.   Generally speaking, the strength of the correlations increased when considering the Corridor scale over the </a:t>
            </a:r>
            <a:r>
              <a:rPr lang="en-US" baseline="0" dirty="0" err="1" smtClean="0"/>
              <a:t>Subshed</a:t>
            </a:r>
            <a:r>
              <a:rPr lang="en-US" baseline="0" dirty="0" smtClean="0"/>
              <a:t> scale.  (Similar results obtained using Spearman Rank Correlations and Kendall’s Tau). </a:t>
            </a:r>
          </a:p>
        </p:txBody>
      </p:sp>
      <p:sp>
        <p:nvSpPr>
          <p:cNvPr id="4" name="Slide Number Placeholder 3"/>
          <p:cNvSpPr>
            <a:spLocks noGrp="1"/>
          </p:cNvSpPr>
          <p:nvPr>
            <p:ph type="sldNum" sz="quarter" idx="10"/>
          </p:nvPr>
        </p:nvSpPr>
        <p:spPr/>
        <p:txBody>
          <a:bodyPr/>
          <a:lstStyle/>
          <a:p>
            <a:fld id="{FE006D03-9176-4730-A689-550E4BB85969}" type="slidenum">
              <a:rPr lang="en-US" smtClean="0"/>
              <a:t>10</a:t>
            </a:fld>
            <a:endParaRPr lang="en-US"/>
          </a:p>
        </p:txBody>
      </p:sp>
    </p:spTree>
    <p:extLst>
      <p:ext uri="{BB962C8B-B14F-4D97-AF65-F5344CB8AC3E}">
        <p14:creationId xmlns:p14="http://schemas.microsoft.com/office/powerpoint/2010/main" val="3654022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C9228D-2392-4147-87E9-B9A4BA04E6CC}"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6F49-EB1F-4239-9DFD-43C512FE6DDB}" type="slidenum">
              <a:rPr lang="en-US" smtClean="0"/>
              <a:t>‹#›</a:t>
            </a:fld>
            <a:endParaRPr lang="en-US"/>
          </a:p>
        </p:txBody>
      </p:sp>
    </p:spTree>
    <p:extLst>
      <p:ext uri="{BB962C8B-B14F-4D97-AF65-F5344CB8AC3E}">
        <p14:creationId xmlns:p14="http://schemas.microsoft.com/office/powerpoint/2010/main" val="1996834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C9228D-2392-4147-87E9-B9A4BA04E6CC}"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6F49-EB1F-4239-9DFD-43C512FE6DDB}" type="slidenum">
              <a:rPr lang="en-US" smtClean="0"/>
              <a:t>‹#›</a:t>
            </a:fld>
            <a:endParaRPr lang="en-US"/>
          </a:p>
        </p:txBody>
      </p:sp>
    </p:spTree>
    <p:extLst>
      <p:ext uri="{BB962C8B-B14F-4D97-AF65-F5344CB8AC3E}">
        <p14:creationId xmlns:p14="http://schemas.microsoft.com/office/powerpoint/2010/main" val="225333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C9228D-2392-4147-87E9-B9A4BA04E6CC}"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6F49-EB1F-4239-9DFD-43C512FE6DDB}" type="slidenum">
              <a:rPr lang="en-US" smtClean="0"/>
              <a:t>‹#›</a:t>
            </a:fld>
            <a:endParaRPr lang="en-US"/>
          </a:p>
        </p:txBody>
      </p:sp>
    </p:spTree>
    <p:extLst>
      <p:ext uri="{BB962C8B-B14F-4D97-AF65-F5344CB8AC3E}">
        <p14:creationId xmlns:p14="http://schemas.microsoft.com/office/powerpoint/2010/main" val="373836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C9228D-2392-4147-87E9-B9A4BA04E6CC}"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6F49-EB1F-4239-9DFD-43C512FE6DDB}" type="slidenum">
              <a:rPr lang="en-US" smtClean="0"/>
              <a:t>‹#›</a:t>
            </a:fld>
            <a:endParaRPr lang="en-US"/>
          </a:p>
        </p:txBody>
      </p:sp>
    </p:spTree>
    <p:extLst>
      <p:ext uri="{BB962C8B-B14F-4D97-AF65-F5344CB8AC3E}">
        <p14:creationId xmlns:p14="http://schemas.microsoft.com/office/powerpoint/2010/main" val="356037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C9228D-2392-4147-87E9-B9A4BA04E6CC}"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6F49-EB1F-4239-9DFD-43C512FE6DDB}" type="slidenum">
              <a:rPr lang="en-US" smtClean="0"/>
              <a:t>‹#›</a:t>
            </a:fld>
            <a:endParaRPr lang="en-US"/>
          </a:p>
        </p:txBody>
      </p:sp>
    </p:spTree>
    <p:extLst>
      <p:ext uri="{BB962C8B-B14F-4D97-AF65-F5344CB8AC3E}">
        <p14:creationId xmlns:p14="http://schemas.microsoft.com/office/powerpoint/2010/main" val="303644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C9228D-2392-4147-87E9-B9A4BA04E6CC}"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06F49-EB1F-4239-9DFD-43C512FE6DDB}" type="slidenum">
              <a:rPr lang="en-US" smtClean="0"/>
              <a:t>‹#›</a:t>
            </a:fld>
            <a:endParaRPr lang="en-US"/>
          </a:p>
        </p:txBody>
      </p:sp>
    </p:spTree>
    <p:extLst>
      <p:ext uri="{BB962C8B-B14F-4D97-AF65-F5344CB8AC3E}">
        <p14:creationId xmlns:p14="http://schemas.microsoft.com/office/powerpoint/2010/main" val="21117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C9228D-2392-4147-87E9-B9A4BA04E6CC}"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06F49-EB1F-4239-9DFD-43C512FE6DDB}" type="slidenum">
              <a:rPr lang="en-US" smtClean="0"/>
              <a:t>‹#›</a:t>
            </a:fld>
            <a:endParaRPr lang="en-US"/>
          </a:p>
        </p:txBody>
      </p:sp>
    </p:spTree>
    <p:extLst>
      <p:ext uri="{BB962C8B-B14F-4D97-AF65-F5344CB8AC3E}">
        <p14:creationId xmlns:p14="http://schemas.microsoft.com/office/powerpoint/2010/main" val="766941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C9228D-2392-4147-87E9-B9A4BA04E6CC}"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06F49-EB1F-4239-9DFD-43C512FE6DDB}" type="slidenum">
              <a:rPr lang="en-US" smtClean="0"/>
              <a:t>‹#›</a:t>
            </a:fld>
            <a:endParaRPr lang="en-US"/>
          </a:p>
        </p:txBody>
      </p:sp>
    </p:spTree>
    <p:extLst>
      <p:ext uri="{BB962C8B-B14F-4D97-AF65-F5344CB8AC3E}">
        <p14:creationId xmlns:p14="http://schemas.microsoft.com/office/powerpoint/2010/main" val="348800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9228D-2392-4147-87E9-B9A4BA04E6CC}"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06F49-EB1F-4239-9DFD-43C512FE6DDB}" type="slidenum">
              <a:rPr lang="en-US" smtClean="0"/>
              <a:t>‹#›</a:t>
            </a:fld>
            <a:endParaRPr lang="en-US"/>
          </a:p>
        </p:txBody>
      </p:sp>
    </p:spTree>
    <p:extLst>
      <p:ext uri="{BB962C8B-B14F-4D97-AF65-F5344CB8AC3E}">
        <p14:creationId xmlns:p14="http://schemas.microsoft.com/office/powerpoint/2010/main" val="232117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9228D-2392-4147-87E9-B9A4BA04E6CC}"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06F49-EB1F-4239-9DFD-43C512FE6DDB}" type="slidenum">
              <a:rPr lang="en-US" smtClean="0"/>
              <a:t>‹#›</a:t>
            </a:fld>
            <a:endParaRPr lang="en-US"/>
          </a:p>
        </p:txBody>
      </p:sp>
    </p:spTree>
    <p:extLst>
      <p:ext uri="{BB962C8B-B14F-4D97-AF65-F5344CB8AC3E}">
        <p14:creationId xmlns:p14="http://schemas.microsoft.com/office/powerpoint/2010/main" val="99897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9228D-2392-4147-87E9-B9A4BA04E6CC}"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06F49-EB1F-4239-9DFD-43C512FE6DDB}" type="slidenum">
              <a:rPr lang="en-US" smtClean="0"/>
              <a:t>‹#›</a:t>
            </a:fld>
            <a:endParaRPr lang="en-US"/>
          </a:p>
        </p:txBody>
      </p:sp>
    </p:spTree>
    <p:extLst>
      <p:ext uri="{BB962C8B-B14F-4D97-AF65-F5344CB8AC3E}">
        <p14:creationId xmlns:p14="http://schemas.microsoft.com/office/powerpoint/2010/main" val="235933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9228D-2392-4147-87E9-B9A4BA04E6CC}" type="datetimeFigureOut">
              <a:rPr lang="en-US" smtClean="0"/>
              <a:t>12/2/2016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06F49-EB1F-4239-9DFD-43C512FE6DDB}" type="slidenum">
              <a:rPr lang="en-US" smtClean="0"/>
              <a:t>‹#›</a:t>
            </a:fld>
            <a:endParaRPr lang="en-US"/>
          </a:p>
        </p:txBody>
      </p:sp>
    </p:spTree>
    <p:extLst>
      <p:ext uri="{BB962C8B-B14F-4D97-AF65-F5344CB8AC3E}">
        <p14:creationId xmlns:p14="http://schemas.microsoft.com/office/powerpoint/2010/main" val="3588253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tmp"/></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tmp"/></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32.tmp"/><Relationship Id="rId3" Type="http://schemas.openxmlformats.org/officeDocument/2006/relationships/image" Target="../media/image27.jpeg"/><Relationship Id="rId7" Type="http://schemas.openxmlformats.org/officeDocument/2006/relationships/image" Target="../media/image31.tmp"/><Relationship Id="rId2" Type="http://schemas.openxmlformats.org/officeDocument/2006/relationships/hyperlink" Target="https://www.google.com/url?sa=i&amp;rct=j&amp;q=&amp;esrc=s&amp;source=images&amp;cd=&amp;cad=rja&amp;uact=8&amp;ved=0ahUKEwj9vty73p3PAhXHWSYKHXH7D4oQjRwIBw&amp;url=http://dec.vermont.gov/watershed/cwi/grants/watershed-grants&amp;psig=AFQjCNE0Va4QI_ToWdlLu4Szvs8nLFvrIw&amp;ust=1474453693491413" TargetMode="External"/><Relationship Id="rId1" Type="http://schemas.openxmlformats.org/officeDocument/2006/relationships/slideLayout" Target="../slideLayouts/slideLayout7.xml"/><Relationship Id="rId6" Type="http://schemas.openxmlformats.org/officeDocument/2006/relationships/image" Target="../media/image30.tmp"/><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tmp"/><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7.tmp"/><Relationship Id="rId1" Type="http://schemas.openxmlformats.org/officeDocument/2006/relationships/slideLayout" Target="../slideLayouts/slideLayout7.xml"/><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412632" y="2367940"/>
            <a:ext cx="4511362" cy="224418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900" i="1" dirty="0" smtClean="0">
                <a:latin typeface="+mj-lt"/>
              </a:rPr>
              <a:t>Vermont Monitoring Cooperative Conference</a:t>
            </a:r>
            <a:br>
              <a:rPr lang="en-US" sz="1900" i="1" dirty="0" smtClean="0">
                <a:latin typeface="+mj-lt"/>
              </a:rPr>
            </a:br>
            <a:r>
              <a:rPr lang="en-US" sz="1900" i="1" dirty="0" smtClean="0">
                <a:latin typeface="+mj-lt"/>
              </a:rPr>
              <a:t>Davis Center, University of Vermont</a:t>
            </a:r>
            <a:br>
              <a:rPr lang="en-US" sz="1900" i="1" dirty="0" smtClean="0">
                <a:latin typeface="+mj-lt"/>
              </a:rPr>
            </a:br>
            <a:r>
              <a:rPr lang="en-US" sz="1900" i="1" dirty="0" smtClean="0">
                <a:latin typeface="+mj-lt"/>
              </a:rPr>
              <a:t>2 December 2016</a:t>
            </a:r>
          </a:p>
          <a:p>
            <a:pPr marL="0" indent="0" algn="r">
              <a:buNone/>
            </a:pPr>
            <a:endParaRPr lang="en-US" i="1" dirty="0" smtClean="0">
              <a:latin typeface="+mj-lt"/>
            </a:endParaRPr>
          </a:p>
          <a:p>
            <a:pPr marL="0" indent="0" algn="r">
              <a:spcBef>
                <a:spcPts val="0"/>
              </a:spcBef>
              <a:buNone/>
            </a:pPr>
            <a:r>
              <a:rPr lang="en-US" sz="2200" dirty="0" smtClean="0">
                <a:solidFill>
                  <a:schemeClr val="bg2">
                    <a:lumMod val="25000"/>
                  </a:schemeClr>
                </a:solidFill>
                <a:latin typeface="+mj-lt"/>
              </a:rPr>
              <a:t>Kristen L. Underwood </a:t>
            </a:r>
            <a:r>
              <a:rPr lang="en-US" sz="2200" baseline="30000" dirty="0" smtClean="0">
                <a:solidFill>
                  <a:schemeClr val="bg2">
                    <a:lumMod val="25000"/>
                  </a:schemeClr>
                </a:solidFill>
                <a:latin typeface="+mj-lt"/>
              </a:rPr>
              <a:t>1</a:t>
            </a:r>
            <a:r>
              <a:rPr lang="en-US" sz="2200" dirty="0" smtClean="0">
                <a:solidFill>
                  <a:schemeClr val="bg2">
                    <a:lumMod val="25000"/>
                  </a:schemeClr>
                </a:solidFill>
                <a:latin typeface="+mj-lt"/>
              </a:rPr>
              <a:t> </a:t>
            </a:r>
            <a:br>
              <a:rPr lang="en-US" sz="2200" dirty="0" smtClean="0">
                <a:solidFill>
                  <a:schemeClr val="bg2">
                    <a:lumMod val="25000"/>
                  </a:schemeClr>
                </a:solidFill>
                <a:latin typeface="+mj-lt"/>
              </a:rPr>
            </a:br>
            <a:r>
              <a:rPr lang="en-US" sz="2200" dirty="0" smtClean="0">
                <a:solidFill>
                  <a:schemeClr val="bg2">
                    <a:lumMod val="25000"/>
                  </a:schemeClr>
                </a:solidFill>
                <a:latin typeface="+mj-lt"/>
              </a:rPr>
              <a:t>Donna M. Rizzo </a:t>
            </a:r>
            <a:r>
              <a:rPr lang="en-US" sz="2200" baseline="30000" dirty="0" smtClean="0">
                <a:solidFill>
                  <a:schemeClr val="bg2">
                    <a:lumMod val="25000"/>
                  </a:schemeClr>
                </a:solidFill>
                <a:latin typeface="+mj-lt"/>
              </a:rPr>
              <a:t>1</a:t>
            </a:r>
          </a:p>
          <a:p>
            <a:pPr marL="0" indent="0" algn="r">
              <a:spcBef>
                <a:spcPts val="0"/>
              </a:spcBef>
              <a:buNone/>
            </a:pPr>
            <a:r>
              <a:rPr lang="en-US" sz="2200" dirty="0" smtClean="0">
                <a:solidFill>
                  <a:schemeClr val="bg2">
                    <a:lumMod val="25000"/>
                  </a:schemeClr>
                </a:solidFill>
                <a:latin typeface="+mj-lt"/>
              </a:rPr>
              <a:t>Corrie Miller </a:t>
            </a:r>
            <a:r>
              <a:rPr lang="en-US" sz="2200" baseline="30000" dirty="0" smtClean="0">
                <a:solidFill>
                  <a:schemeClr val="bg2">
                    <a:lumMod val="25000"/>
                  </a:schemeClr>
                </a:solidFill>
              </a:rPr>
              <a:t>2</a:t>
            </a:r>
            <a:endParaRPr lang="en-US" sz="2200" baseline="30000" dirty="0">
              <a:solidFill>
                <a:schemeClr val="bg2">
                  <a:lumMod val="25000"/>
                </a:schemeClr>
              </a:solidFill>
            </a:endParaRPr>
          </a:p>
          <a:p>
            <a:pPr marL="0" indent="0" algn="r">
              <a:spcBef>
                <a:spcPts val="0"/>
              </a:spcBef>
              <a:buNone/>
            </a:pPr>
            <a:r>
              <a:rPr lang="en-US" sz="2200" dirty="0" smtClean="0">
                <a:solidFill>
                  <a:schemeClr val="bg2">
                    <a:lumMod val="25000"/>
                  </a:schemeClr>
                </a:solidFill>
                <a:latin typeface="+mj-lt"/>
              </a:rPr>
              <a:t>Matt Witten </a:t>
            </a:r>
            <a:r>
              <a:rPr lang="en-US" sz="2200" baseline="30000" dirty="0" smtClean="0">
                <a:solidFill>
                  <a:schemeClr val="bg2">
                    <a:lumMod val="25000"/>
                  </a:schemeClr>
                </a:solidFill>
              </a:rPr>
              <a:t>3</a:t>
            </a:r>
            <a:endParaRPr lang="en-US" sz="2200" baseline="30000" dirty="0">
              <a:solidFill>
                <a:schemeClr val="bg2">
                  <a:lumMod val="25000"/>
                </a:schemeClr>
              </a:solidFill>
            </a:endParaRPr>
          </a:p>
          <a:p>
            <a:pPr marL="0" indent="0" algn="r">
              <a:buNone/>
            </a:pPr>
            <a:endParaRPr lang="en-US" sz="2200" i="1" dirty="0" smtClean="0">
              <a:latin typeface="+mj-lt"/>
            </a:endParaRPr>
          </a:p>
          <a:p>
            <a:pPr marL="0" indent="0" algn="r">
              <a:buNone/>
            </a:pPr>
            <a:endParaRPr lang="en-US" i="1" dirty="0">
              <a:latin typeface="+mj-lt"/>
            </a:endParaRPr>
          </a:p>
        </p:txBody>
      </p:sp>
      <p:sp>
        <p:nvSpPr>
          <p:cNvPr id="4" name="TextBox 3"/>
          <p:cNvSpPr txBox="1"/>
          <p:nvPr/>
        </p:nvSpPr>
        <p:spPr>
          <a:xfrm>
            <a:off x="208547" y="4297993"/>
            <a:ext cx="4814214" cy="1692771"/>
          </a:xfrm>
          <a:prstGeom prst="rect">
            <a:avLst/>
          </a:prstGeom>
          <a:noFill/>
        </p:spPr>
        <p:txBody>
          <a:bodyPr wrap="square" rtlCol="0">
            <a:spAutoFit/>
          </a:bodyPr>
          <a:lstStyle/>
          <a:p>
            <a:pPr algn="r"/>
            <a:endParaRPr lang="en-US" dirty="0">
              <a:solidFill>
                <a:schemeClr val="bg2">
                  <a:lumMod val="25000"/>
                </a:schemeClr>
              </a:solidFill>
              <a:latin typeface="+mj-lt"/>
            </a:endParaRPr>
          </a:p>
          <a:p>
            <a:pPr algn="r"/>
            <a:r>
              <a:rPr lang="en-US" i="1" baseline="30000" dirty="0">
                <a:solidFill>
                  <a:schemeClr val="bg2">
                    <a:lumMod val="25000"/>
                  </a:schemeClr>
                </a:solidFill>
                <a:latin typeface="+mj-lt"/>
              </a:rPr>
              <a:t>1</a:t>
            </a:r>
            <a:r>
              <a:rPr lang="en-US" i="1" dirty="0">
                <a:solidFill>
                  <a:schemeClr val="bg2">
                    <a:lumMod val="25000"/>
                  </a:schemeClr>
                </a:solidFill>
                <a:latin typeface="+mj-lt"/>
              </a:rPr>
              <a:t> </a:t>
            </a:r>
            <a:r>
              <a:rPr lang="en-US" sz="1600" i="1" dirty="0" smtClean="0">
                <a:solidFill>
                  <a:schemeClr val="bg2">
                    <a:lumMod val="25000"/>
                  </a:schemeClr>
                </a:solidFill>
                <a:latin typeface="+mj-lt"/>
              </a:rPr>
              <a:t>Civil </a:t>
            </a:r>
            <a:r>
              <a:rPr lang="en-US" sz="1600" i="1" dirty="0">
                <a:solidFill>
                  <a:schemeClr val="bg2">
                    <a:lumMod val="25000"/>
                  </a:schemeClr>
                </a:solidFill>
                <a:latin typeface="+mj-lt"/>
              </a:rPr>
              <a:t>&amp; Environmental Engineering, </a:t>
            </a:r>
            <a:r>
              <a:rPr lang="en-US" sz="1600" i="1" dirty="0" smtClean="0">
                <a:solidFill>
                  <a:schemeClr val="bg2">
                    <a:lumMod val="25000"/>
                  </a:schemeClr>
                </a:solidFill>
                <a:latin typeface="+mj-lt"/>
              </a:rPr>
              <a:t/>
            </a:r>
            <a:br>
              <a:rPr lang="en-US" sz="1600" i="1" dirty="0" smtClean="0">
                <a:solidFill>
                  <a:schemeClr val="bg2">
                    <a:lumMod val="25000"/>
                  </a:schemeClr>
                </a:solidFill>
                <a:latin typeface="+mj-lt"/>
              </a:rPr>
            </a:br>
            <a:r>
              <a:rPr lang="en-US" sz="1600" i="1" dirty="0" smtClean="0">
                <a:solidFill>
                  <a:schemeClr val="bg2">
                    <a:lumMod val="25000"/>
                  </a:schemeClr>
                </a:solidFill>
                <a:latin typeface="+mj-lt"/>
              </a:rPr>
              <a:t>UVM</a:t>
            </a:r>
            <a:r>
              <a:rPr lang="en-US" sz="1600" i="1" dirty="0">
                <a:solidFill>
                  <a:schemeClr val="bg2">
                    <a:lumMod val="25000"/>
                  </a:schemeClr>
                </a:solidFill>
                <a:latin typeface="+mj-lt"/>
              </a:rPr>
              <a:t>, Burlington, </a:t>
            </a:r>
            <a:r>
              <a:rPr lang="en-US" sz="1600" i="1" dirty="0" smtClean="0">
                <a:solidFill>
                  <a:schemeClr val="bg2">
                    <a:lumMod val="25000"/>
                  </a:schemeClr>
                </a:solidFill>
                <a:latin typeface="+mj-lt"/>
              </a:rPr>
              <a:t>VT</a:t>
            </a:r>
          </a:p>
          <a:p>
            <a:pPr algn="r"/>
            <a:r>
              <a:rPr lang="en-US" i="1" baseline="30000" dirty="0" smtClean="0">
                <a:solidFill>
                  <a:schemeClr val="bg2">
                    <a:lumMod val="25000"/>
                  </a:schemeClr>
                </a:solidFill>
                <a:latin typeface="+mj-lt"/>
              </a:rPr>
              <a:t>2</a:t>
            </a:r>
            <a:r>
              <a:rPr lang="en-US" i="1" dirty="0" smtClean="0">
                <a:solidFill>
                  <a:schemeClr val="bg2">
                    <a:lumMod val="25000"/>
                  </a:schemeClr>
                </a:solidFill>
                <a:latin typeface="+mj-lt"/>
              </a:rPr>
              <a:t> </a:t>
            </a:r>
            <a:r>
              <a:rPr lang="en-US" sz="1600" i="1" dirty="0" smtClean="0">
                <a:solidFill>
                  <a:schemeClr val="bg2">
                    <a:lumMod val="25000"/>
                  </a:schemeClr>
                </a:solidFill>
                <a:latin typeface="+mj-lt"/>
              </a:rPr>
              <a:t>Friends of the Mad River</a:t>
            </a:r>
          </a:p>
          <a:p>
            <a:pPr algn="r"/>
            <a:r>
              <a:rPr lang="en-US" i="1" baseline="30000" dirty="0" smtClean="0">
                <a:solidFill>
                  <a:schemeClr val="bg2">
                    <a:lumMod val="25000"/>
                  </a:schemeClr>
                </a:solidFill>
                <a:latin typeface="+mj-lt"/>
              </a:rPr>
              <a:t>3</a:t>
            </a:r>
            <a:r>
              <a:rPr lang="en-US" i="1" dirty="0" smtClean="0">
                <a:solidFill>
                  <a:schemeClr val="bg2">
                    <a:lumMod val="25000"/>
                  </a:schemeClr>
                </a:solidFill>
                <a:latin typeface="+mj-lt"/>
              </a:rPr>
              <a:t> </a:t>
            </a:r>
            <a:r>
              <a:rPr lang="en-US" sz="1600" i="1" dirty="0" smtClean="0">
                <a:solidFill>
                  <a:schemeClr val="bg2">
                    <a:lumMod val="25000"/>
                  </a:schemeClr>
                </a:solidFill>
                <a:latin typeface="+mj-lt"/>
              </a:rPr>
              <a:t>Addison County River Watch Collaborative</a:t>
            </a:r>
            <a:endParaRPr lang="en-US" sz="1600" i="1" dirty="0">
              <a:solidFill>
                <a:schemeClr val="bg2">
                  <a:lumMod val="25000"/>
                </a:schemeClr>
              </a:solidFill>
              <a:latin typeface="+mj-lt"/>
            </a:endParaRPr>
          </a:p>
          <a:p>
            <a:pPr algn="r"/>
            <a:endParaRPr lang="en-US" sz="1600" i="1" dirty="0">
              <a:solidFill>
                <a:schemeClr val="bg2">
                  <a:lumMod val="25000"/>
                </a:schemeClr>
              </a:solidFill>
              <a:latin typeface="+mj-lt"/>
            </a:endParaRPr>
          </a:p>
        </p:txBody>
      </p:sp>
      <p:cxnSp>
        <p:nvCxnSpPr>
          <p:cNvPr id="5" name="Straight Connector 4"/>
          <p:cNvCxnSpPr/>
          <p:nvPr/>
        </p:nvCxnSpPr>
        <p:spPr>
          <a:xfrm>
            <a:off x="412632" y="2170326"/>
            <a:ext cx="7096259" cy="0"/>
          </a:xfrm>
          <a:prstGeom prst="line">
            <a:avLst/>
          </a:prstGeom>
          <a:ln w="476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669701" y="846637"/>
            <a:ext cx="4330202" cy="1783059"/>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a:t>The Role of Forests </a:t>
            </a:r>
            <a:endParaRPr lang="en-US" sz="2800" dirty="0" smtClean="0"/>
          </a:p>
          <a:p>
            <a:pPr algn="r"/>
            <a:r>
              <a:rPr lang="en-US" sz="2800" dirty="0" smtClean="0"/>
              <a:t>in </a:t>
            </a:r>
            <a:r>
              <a:rPr lang="en-US" sz="2800" dirty="0"/>
              <a:t>Maintaining Water Quality </a:t>
            </a:r>
            <a:endParaRPr lang="en-US" sz="2800" dirty="0" smtClean="0"/>
          </a:p>
          <a:p>
            <a:pPr algn="r"/>
            <a:r>
              <a:rPr lang="en-US" sz="2800" dirty="0" smtClean="0"/>
              <a:t>in </a:t>
            </a:r>
            <a:r>
              <a:rPr lang="en-US" sz="2800" dirty="0"/>
              <a:t>the Lake Champlain Basin</a:t>
            </a:r>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rcRect l="52612" t="-524" r="6423" b="524"/>
          <a:stretch/>
        </p:blipFill>
        <p:spPr>
          <a:xfrm>
            <a:off x="5073701" y="422909"/>
            <a:ext cx="3689684" cy="6029487"/>
          </a:xfrm>
          <a:prstGeom prst="rect">
            <a:avLst/>
          </a:prstGeom>
        </p:spPr>
      </p:pic>
    </p:spTree>
    <p:extLst>
      <p:ext uri="{BB962C8B-B14F-4D97-AF65-F5344CB8AC3E}">
        <p14:creationId xmlns:p14="http://schemas.microsoft.com/office/powerpoint/2010/main" val="3934674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9468" y="980490"/>
            <a:ext cx="9002874" cy="4746542"/>
          </a:xfrm>
          <a:prstGeom prst="rect">
            <a:avLst/>
          </a:prstGeom>
        </p:spPr>
      </p:pic>
      <p:sp>
        <p:nvSpPr>
          <p:cNvPr id="3" name="TextBox 2"/>
          <p:cNvSpPr txBox="1"/>
          <p:nvPr/>
        </p:nvSpPr>
        <p:spPr>
          <a:xfrm>
            <a:off x="328934" y="270456"/>
            <a:ext cx="6529066" cy="584775"/>
          </a:xfrm>
          <a:prstGeom prst="rect">
            <a:avLst/>
          </a:prstGeom>
          <a:noFill/>
        </p:spPr>
        <p:txBody>
          <a:bodyPr wrap="square" rtlCol="0">
            <a:spAutoFit/>
          </a:bodyPr>
          <a:lstStyle/>
          <a:p>
            <a:r>
              <a:rPr lang="en-US" sz="3200" dirty="0" smtClean="0"/>
              <a:t>Correlations to Water Quality </a:t>
            </a:r>
            <a:endParaRPr lang="en-US" sz="3200" dirty="0"/>
          </a:p>
        </p:txBody>
      </p:sp>
      <p:sp>
        <p:nvSpPr>
          <p:cNvPr id="4" name="Rounded Rectangle 3"/>
          <p:cNvSpPr/>
          <p:nvPr/>
        </p:nvSpPr>
        <p:spPr>
          <a:xfrm>
            <a:off x="3866147" y="3144253"/>
            <a:ext cx="866274" cy="368968"/>
          </a:xfrm>
          <a:prstGeom prst="round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866147" y="4186990"/>
            <a:ext cx="866274" cy="368968"/>
          </a:xfrm>
          <a:prstGeom prst="round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574631" y="1114927"/>
            <a:ext cx="3408948" cy="3938336"/>
          </a:xfrm>
          <a:prstGeom prst="round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77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177" y="1641617"/>
            <a:ext cx="4382644" cy="155427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smtClean="0"/>
              <a:t>% Glacial Lake Soils  </a:t>
            </a:r>
          </a:p>
          <a:p>
            <a:pPr marL="285750" indent="-285750">
              <a:spcAft>
                <a:spcPts val="600"/>
              </a:spcAft>
              <a:buFont typeface="Arial" panose="020B0604020202020204" pitchFamily="34" charset="0"/>
              <a:buChar char="•"/>
            </a:pPr>
            <a:r>
              <a:rPr lang="en-US" sz="2000" dirty="0" smtClean="0"/>
              <a:t>% Very low infiltration soils (HSG D)</a:t>
            </a:r>
          </a:p>
          <a:p>
            <a:pPr marL="285750" indent="-285750">
              <a:spcAft>
                <a:spcPts val="600"/>
              </a:spcAft>
              <a:buFont typeface="Arial" panose="020B0604020202020204" pitchFamily="34" charset="0"/>
              <a:buChar char="•"/>
            </a:pPr>
            <a:r>
              <a:rPr lang="en-US" sz="2000" dirty="0" smtClean="0"/>
              <a:t>% Low infiltration soils (HSG D and C)</a:t>
            </a:r>
          </a:p>
          <a:p>
            <a:pPr marL="285750" indent="-285750">
              <a:spcAft>
                <a:spcPts val="600"/>
              </a:spcAft>
              <a:buFont typeface="Arial" panose="020B0604020202020204" pitchFamily="34" charset="0"/>
              <a:buChar char="•"/>
            </a:pPr>
            <a:r>
              <a:rPr lang="en-US" sz="2000" dirty="0" smtClean="0"/>
              <a:t>% Agricultural land use </a:t>
            </a:r>
          </a:p>
        </p:txBody>
      </p:sp>
      <p:sp>
        <p:nvSpPr>
          <p:cNvPr id="6" name="TextBox 5"/>
          <p:cNvSpPr txBox="1"/>
          <p:nvPr/>
        </p:nvSpPr>
        <p:spPr>
          <a:xfrm>
            <a:off x="5254578" y="1652281"/>
            <a:ext cx="3889422" cy="10926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smtClean="0"/>
              <a:t>% Moderate infiltration soils (HSG B)</a:t>
            </a:r>
          </a:p>
          <a:p>
            <a:pPr marL="285750" indent="-285750">
              <a:spcAft>
                <a:spcPts val="600"/>
              </a:spcAft>
              <a:buFont typeface="Arial" panose="020B0604020202020204" pitchFamily="34" charset="0"/>
              <a:buChar char="•"/>
            </a:pPr>
            <a:r>
              <a:rPr lang="en-US" sz="2000" dirty="0" smtClean="0"/>
              <a:t>% Forested land use</a:t>
            </a:r>
            <a:endParaRPr lang="en-US" sz="2000" dirty="0"/>
          </a:p>
        </p:txBody>
      </p:sp>
      <p:sp>
        <p:nvSpPr>
          <p:cNvPr id="7" name="TextBox 6"/>
          <p:cNvSpPr txBox="1"/>
          <p:nvPr/>
        </p:nvSpPr>
        <p:spPr>
          <a:xfrm>
            <a:off x="592421" y="1190616"/>
            <a:ext cx="2794719" cy="461665"/>
          </a:xfrm>
          <a:prstGeom prst="rect">
            <a:avLst/>
          </a:prstGeom>
          <a:noFill/>
        </p:spPr>
        <p:txBody>
          <a:bodyPr wrap="square" rtlCol="0">
            <a:spAutoFit/>
          </a:bodyPr>
          <a:lstStyle/>
          <a:p>
            <a:r>
              <a:rPr lang="en-US" sz="2400" dirty="0" smtClean="0"/>
              <a:t>Positively</a:t>
            </a:r>
            <a:endParaRPr lang="en-US" sz="2400" dirty="0"/>
          </a:p>
        </p:txBody>
      </p:sp>
      <p:sp>
        <p:nvSpPr>
          <p:cNvPr id="8" name="TextBox 7"/>
          <p:cNvSpPr txBox="1"/>
          <p:nvPr/>
        </p:nvSpPr>
        <p:spPr>
          <a:xfrm>
            <a:off x="5222854" y="1190616"/>
            <a:ext cx="2794719" cy="461665"/>
          </a:xfrm>
          <a:prstGeom prst="rect">
            <a:avLst/>
          </a:prstGeom>
          <a:noFill/>
        </p:spPr>
        <p:txBody>
          <a:bodyPr wrap="square" rtlCol="0">
            <a:spAutoFit/>
          </a:bodyPr>
          <a:lstStyle/>
          <a:p>
            <a:r>
              <a:rPr lang="en-US" sz="2400" dirty="0" smtClean="0"/>
              <a:t>Negatively</a:t>
            </a:r>
            <a:endParaRPr lang="en-US" sz="24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424" y="3646238"/>
            <a:ext cx="2362530" cy="2295845"/>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708" y="3669289"/>
            <a:ext cx="2400635" cy="2267266"/>
          </a:xfrm>
          <a:prstGeom prst="rect">
            <a:avLst/>
          </a:prstGeom>
        </p:spPr>
      </p:pic>
      <p:sp>
        <p:nvSpPr>
          <p:cNvPr id="12" name="TextBox 11"/>
          <p:cNvSpPr txBox="1"/>
          <p:nvPr/>
        </p:nvSpPr>
        <p:spPr>
          <a:xfrm rot="16200000">
            <a:off x="341133" y="4434823"/>
            <a:ext cx="2022279" cy="646331"/>
          </a:xfrm>
          <a:prstGeom prst="rect">
            <a:avLst/>
          </a:prstGeom>
          <a:solidFill>
            <a:schemeClr val="bg1"/>
          </a:solidFill>
        </p:spPr>
        <p:txBody>
          <a:bodyPr wrap="square" rtlCol="0">
            <a:spAutoFit/>
          </a:bodyPr>
          <a:lstStyle/>
          <a:p>
            <a:r>
              <a:rPr lang="en-US" dirty="0" smtClean="0"/>
              <a:t>Total Phosphorus</a:t>
            </a:r>
          </a:p>
          <a:p>
            <a:r>
              <a:rPr lang="en-US" dirty="0" smtClean="0"/>
              <a:t>Turbidity</a:t>
            </a:r>
            <a:endParaRPr lang="en-US" dirty="0"/>
          </a:p>
        </p:txBody>
      </p:sp>
      <p:sp>
        <p:nvSpPr>
          <p:cNvPr id="13" name="TextBox 12"/>
          <p:cNvSpPr txBox="1"/>
          <p:nvPr/>
        </p:nvSpPr>
        <p:spPr>
          <a:xfrm rot="16200000">
            <a:off x="4460227" y="4445236"/>
            <a:ext cx="2022279" cy="646331"/>
          </a:xfrm>
          <a:prstGeom prst="rect">
            <a:avLst/>
          </a:prstGeom>
          <a:solidFill>
            <a:schemeClr val="bg1"/>
          </a:solidFill>
        </p:spPr>
        <p:txBody>
          <a:bodyPr wrap="square" rtlCol="0">
            <a:spAutoFit/>
          </a:bodyPr>
          <a:lstStyle/>
          <a:p>
            <a:r>
              <a:rPr lang="en-US" dirty="0" smtClean="0"/>
              <a:t>Total Phosphorus</a:t>
            </a:r>
          </a:p>
          <a:p>
            <a:r>
              <a:rPr lang="en-US" dirty="0" smtClean="0"/>
              <a:t>Turbidity</a:t>
            </a:r>
            <a:endParaRPr lang="en-US" dirty="0"/>
          </a:p>
        </p:txBody>
      </p:sp>
      <p:cxnSp>
        <p:nvCxnSpPr>
          <p:cNvPr id="17" name="Straight Arrow Connector 16"/>
          <p:cNvCxnSpPr/>
          <p:nvPr/>
        </p:nvCxnSpPr>
        <p:spPr>
          <a:xfrm flipV="1">
            <a:off x="5052337" y="4540956"/>
            <a:ext cx="12879" cy="1094704"/>
          </a:xfrm>
          <a:prstGeom prst="straightConnector1">
            <a:avLst/>
          </a:prstGeom>
          <a:ln w="3492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33243" y="4545556"/>
            <a:ext cx="12879" cy="1094704"/>
          </a:xfrm>
          <a:prstGeom prst="straightConnector1">
            <a:avLst/>
          </a:prstGeom>
          <a:ln w="3492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98148" y="5982880"/>
            <a:ext cx="1203726" cy="8519"/>
          </a:xfrm>
          <a:prstGeom prst="straightConnector1">
            <a:avLst/>
          </a:prstGeom>
          <a:ln w="3492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989780" y="5978620"/>
            <a:ext cx="1203726" cy="8519"/>
          </a:xfrm>
          <a:prstGeom prst="straightConnector1">
            <a:avLst/>
          </a:prstGeom>
          <a:ln w="3492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8934" y="270456"/>
            <a:ext cx="6529066" cy="584775"/>
          </a:xfrm>
          <a:prstGeom prst="rect">
            <a:avLst/>
          </a:prstGeom>
          <a:noFill/>
        </p:spPr>
        <p:txBody>
          <a:bodyPr wrap="square" rtlCol="0">
            <a:spAutoFit/>
          </a:bodyPr>
          <a:lstStyle/>
          <a:p>
            <a:r>
              <a:rPr lang="en-US" sz="3200" dirty="0" smtClean="0"/>
              <a:t>Correlations to Water Quality </a:t>
            </a:r>
            <a:endParaRPr lang="en-US" sz="3200" dirty="0"/>
          </a:p>
        </p:txBody>
      </p:sp>
    </p:spTree>
    <p:extLst>
      <p:ext uri="{BB962C8B-B14F-4D97-AF65-F5344CB8AC3E}">
        <p14:creationId xmlns:p14="http://schemas.microsoft.com/office/powerpoint/2010/main" val="4128218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txBox="1">
            <a:spLocks/>
          </p:cNvSpPr>
          <p:nvPr/>
        </p:nvSpPr>
        <p:spPr>
          <a:xfrm>
            <a:off x="289607" y="393775"/>
            <a:ext cx="5915025"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latin typeface="+mn-lt"/>
              </a:rPr>
              <a:t>Hierarchical Clustering</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080" y="265431"/>
            <a:ext cx="3416967" cy="6446121"/>
          </a:xfrm>
          <a:prstGeom prst="rect">
            <a:avLst/>
          </a:prstGeom>
        </p:spPr>
      </p:pic>
      <p:sp>
        <p:nvSpPr>
          <p:cNvPr id="8" name="TextBox 7"/>
          <p:cNvSpPr txBox="1"/>
          <p:nvPr/>
        </p:nvSpPr>
        <p:spPr>
          <a:xfrm>
            <a:off x="332221" y="890861"/>
            <a:ext cx="4416241"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 method to group together observations that are more similar to one another.</a:t>
            </a:r>
            <a:br>
              <a:rPr lang="en-US" sz="2400" dirty="0" smtClean="0"/>
            </a:br>
            <a:endParaRPr lang="en-US" sz="2400" dirty="0" smtClean="0"/>
          </a:p>
          <a:p>
            <a:pPr marL="285750" indent="-285750">
              <a:buFont typeface="Arial" panose="020B0604020202020204" pitchFamily="34" charset="0"/>
              <a:buChar char="•"/>
            </a:pPr>
            <a:r>
              <a:rPr lang="en-US" sz="2400" dirty="0" smtClean="0"/>
              <a:t>Output is a branching diagram that identifies clusters of similar observations.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Examined </a:t>
            </a:r>
            <a:r>
              <a:rPr lang="en-US" sz="2400" dirty="0"/>
              <a:t>Turbidity and TP data by </a:t>
            </a:r>
            <a:r>
              <a:rPr lang="en-US" sz="2400" dirty="0" smtClean="0"/>
              <a:t>cluster</a:t>
            </a:r>
          </a:p>
          <a:p>
            <a:endParaRPr lang="en-US" sz="2400" dirty="0"/>
          </a:p>
          <a:p>
            <a:pPr marL="285750" indent="-285750">
              <a:buFont typeface="Arial" panose="020B0604020202020204" pitchFamily="34" charset="0"/>
              <a:buChar char="•"/>
            </a:pPr>
            <a:r>
              <a:rPr lang="en-US" sz="2400" dirty="0" smtClean="0"/>
              <a:t>ANOVA / Tukey HSD indicated separation between Clusters for three main groupings</a:t>
            </a:r>
            <a:endParaRPr lang="en-US" sz="2400" dirty="0"/>
          </a:p>
        </p:txBody>
      </p:sp>
      <p:sp>
        <p:nvSpPr>
          <p:cNvPr id="4" name="Rectangle 3"/>
          <p:cNvSpPr/>
          <p:nvPr/>
        </p:nvSpPr>
        <p:spPr>
          <a:xfrm>
            <a:off x="5025563" y="274196"/>
            <a:ext cx="615069" cy="1611488"/>
          </a:xfrm>
          <a:prstGeom prst="rect">
            <a:avLst/>
          </a:prstGeom>
          <a:solidFill>
            <a:srgbClr val="F78576"/>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3</a:t>
            </a:r>
          </a:p>
        </p:txBody>
      </p:sp>
      <p:sp>
        <p:nvSpPr>
          <p:cNvPr id="7" name="Rectangle 6"/>
          <p:cNvSpPr/>
          <p:nvPr/>
        </p:nvSpPr>
        <p:spPr>
          <a:xfrm>
            <a:off x="5025562" y="1901726"/>
            <a:ext cx="615069" cy="1402948"/>
          </a:xfrm>
          <a:prstGeom prst="rect">
            <a:avLst/>
          </a:prstGeom>
          <a:solidFill>
            <a:srgbClr val="DDED43"/>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2</a:t>
            </a:r>
            <a:endParaRPr lang="en-US" sz="3600" dirty="0">
              <a:solidFill>
                <a:schemeClr val="tx1"/>
              </a:solidFill>
            </a:endParaRPr>
          </a:p>
        </p:txBody>
      </p:sp>
      <p:sp>
        <p:nvSpPr>
          <p:cNvPr id="9" name="Rectangle 8"/>
          <p:cNvSpPr/>
          <p:nvPr/>
        </p:nvSpPr>
        <p:spPr>
          <a:xfrm>
            <a:off x="5025562" y="3320710"/>
            <a:ext cx="615069" cy="3358758"/>
          </a:xfrm>
          <a:prstGeom prst="rect">
            <a:avLst/>
          </a:prstGeom>
          <a:solidFill>
            <a:srgbClr val="AFDC7E"/>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1</a:t>
            </a:r>
            <a:endParaRPr lang="en-US" sz="3600" dirty="0">
              <a:solidFill>
                <a:schemeClr val="tx1"/>
              </a:solidFill>
            </a:endParaRPr>
          </a:p>
        </p:txBody>
      </p:sp>
    </p:spTree>
    <p:extLst>
      <p:ext uri="{BB962C8B-B14F-4D97-AF65-F5344CB8AC3E}">
        <p14:creationId xmlns:p14="http://schemas.microsoft.com/office/powerpoint/2010/main" val="1117567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744" y="221834"/>
            <a:ext cx="7006107" cy="584775"/>
          </a:xfrm>
          <a:prstGeom prst="rect">
            <a:avLst/>
          </a:prstGeom>
          <a:noFill/>
        </p:spPr>
        <p:txBody>
          <a:bodyPr wrap="square" rtlCol="0">
            <a:spAutoFit/>
          </a:bodyPr>
          <a:lstStyle/>
          <a:p>
            <a:r>
              <a:rPr lang="en-US" sz="3200" dirty="0" smtClean="0"/>
              <a:t>Water Quality Results by Cluster</a:t>
            </a:r>
            <a:endParaRPr lang="en-US" sz="3200" dirty="0"/>
          </a:p>
        </p:txBody>
      </p:sp>
      <p:sp>
        <p:nvSpPr>
          <p:cNvPr id="8" name="TextBox 7"/>
          <p:cNvSpPr txBox="1"/>
          <p:nvPr/>
        </p:nvSpPr>
        <p:spPr>
          <a:xfrm>
            <a:off x="1299411" y="1005708"/>
            <a:ext cx="3320716" cy="738664"/>
          </a:xfrm>
          <a:prstGeom prst="rect">
            <a:avLst/>
          </a:prstGeom>
          <a:noFill/>
        </p:spPr>
        <p:txBody>
          <a:bodyPr wrap="square" rtlCol="0">
            <a:spAutoFit/>
          </a:bodyPr>
          <a:lstStyle/>
          <a:p>
            <a:pPr algn="ctr"/>
            <a:r>
              <a:rPr lang="en-US" sz="2400" dirty="0" smtClean="0"/>
              <a:t>Mean Turbidity </a:t>
            </a:r>
          </a:p>
          <a:p>
            <a:pPr algn="ctr"/>
            <a:r>
              <a:rPr lang="en-US" dirty="0" smtClean="0"/>
              <a:t>Corridor DDAs by Cluster</a:t>
            </a:r>
            <a:endParaRPr lang="en-US" dirty="0"/>
          </a:p>
        </p:txBody>
      </p:sp>
      <p:sp>
        <p:nvSpPr>
          <p:cNvPr id="9" name="TextBox 8"/>
          <p:cNvSpPr txBox="1"/>
          <p:nvPr/>
        </p:nvSpPr>
        <p:spPr>
          <a:xfrm>
            <a:off x="5732460" y="1022654"/>
            <a:ext cx="3320716" cy="738664"/>
          </a:xfrm>
          <a:prstGeom prst="rect">
            <a:avLst/>
          </a:prstGeom>
          <a:noFill/>
        </p:spPr>
        <p:txBody>
          <a:bodyPr wrap="square" rtlCol="0">
            <a:spAutoFit/>
          </a:bodyPr>
          <a:lstStyle/>
          <a:p>
            <a:pPr algn="ctr"/>
            <a:r>
              <a:rPr lang="en-US" sz="2400" dirty="0" smtClean="0"/>
              <a:t>Mean Total Phosphorus</a:t>
            </a:r>
          </a:p>
          <a:p>
            <a:pPr algn="ctr"/>
            <a:r>
              <a:rPr lang="en-US" dirty="0" smtClean="0"/>
              <a:t>Corridor DDAs by Cluster</a:t>
            </a:r>
            <a:endParaRPr lang="en-US" dirty="0"/>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49" y="1744372"/>
            <a:ext cx="4325362" cy="4034128"/>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810" y="1793402"/>
            <a:ext cx="4093483" cy="3869462"/>
          </a:xfrm>
          <a:prstGeom prst="rect">
            <a:avLst/>
          </a:prstGeom>
        </p:spPr>
      </p:pic>
      <p:sp>
        <p:nvSpPr>
          <p:cNvPr id="12" name="Rectangle 11"/>
          <p:cNvSpPr/>
          <p:nvPr/>
        </p:nvSpPr>
        <p:spPr>
          <a:xfrm>
            <a:off x="3695287" y="5363578"/>
            <a:ext cx="615069" cy="603198"/>
          </a:xfrm>
          <a:prstGeom prst="rect">
            <a:avLst/>
          </a:prstGeom>
          <a:solidFill>
            <a:srgbClr val="F7857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75000"/>
                    <a:lumOff val="25000"/>
                  </a:schemeClr>
                </a:solidFill>
              </a:rPr>
              <a:t>3</a:t>
            </a:r>
            <a:endParaRPr lang="en-US" sz="3600" dirty="0">
              <a:solidFill>
                <a:schemeClr val="tx1">
                  <a:lumMod val="75000"/>
                  <a:lumOff val="25000"/>
                </a:schemeClr>
              </a:solidFill>
            </a:endParaRPr>
          </a:p>
        </p:txBody>
      </p:sp>
      <p:sp>
        <p:nvSpPr>
          <p:cNvPr id="13" name="Rectangle 12"/>
          <p:cNvSpPr/>
          <p:nvPr/>
        </p:nvSpPr>
        <p:spPr>
          <a:xfrm>
            <a:off x="2776175" y="5353288"/>
            <a:ext cx="615069" cy="616557"/>
          </a:xfrm>
          <a:prstGeom prst="rect">
            <a:avLst/>
          </a:prstGeom>
          <a:solidFill>
            <a:srgbClr val="DDED4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75000"/>
                    <a:lumOff val="25000"/>
                  </a:schemeClr>
                </a:solidFill>
              </a:rPr>
              <a:t>2</a:t>
            </a:r>
          </a:p>
        </p:txBody>
      </p:sp>
      <p:sp>
        <p:nvSpPr>
          <p:cNvPr id="14" name="Rectangle 13"/>
          <p:cNvSpPr/>
          <p:nvPr/>
        </p:nvSpPr>
        <p:spPr>
          <a:xfrm>
            <a:off x="1793980" y="5361812"/>
            <a:ext cx="615069" cy="602104"/>
          </a:xfrm>
          <a:prstGeom prst="rect">
            <a:avLst/>
          </a:prstGeom>
          <a:solidFill>
            <a:srgbClr val="BAE18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75000"/>
                    <a:lumOff val="25000"/>
                  </a:schemeClr>
                </a:solidFill>
              </a:rPr>
              <a:t>1</a:t>
            </a:r>
            <a:endParaRPr lang="en-US" sz="3600" dirty="0">
              <a:solidFill>
                <a:schemeClr val="tx1">
                  <a:lumMod val="75000"/>
                  <a:lumOff val="25000"/>
                </a:schemeClr>
              </a:solidFill>
            </a:endParaRPr>
          </a:p>
        </p:txBody>
      </p:sp>
      <p:sp>
        <p:nvSpPr>
          <p:cNvPr id="15" name="Rectangle 14"/>
          <p:cNvSpPr/>
          <p:nvPr/>
        </p:nvSpPr>
        <p:spPr>
          <a:xfrm>
            <a:off x="6103300" y="5329728"/>
            <a:ext cx="615069" cy="602104"/>
          </a:xfrm>
          <a:prstGeom prst="rect">
            <a:avLst/>
          </a:prstGeom>
          <a:solidFill>
            <a:srgbClr val="BAE18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75000"/>
                    <a:lumOff val="25000"/>
                  </a:schemeClr>
                </a:solidFill>
              </a:rPr>
              <a:t>1</a:t>
            </a:r>
            <a:endParaRPr lang="en-US" sz="3600" dirty="0">
              <a:solidFill>
                <a:schemeClr val="tx1">
                  <a:lumMod val="75000"/>
                  <a:lumOff val="25000"/>
                </a:schemeClr>
              </a:solidFill>
            </a:endParaRPr>
          </a:p>
        </p:txBody>
      </p:sp>
      <p:sp>
        <p:nvSpPr>
          <p:cNvPr id="16" name="Rectangle 15"/>
          <p:cNvSpPr/>
          <p:nvPr/>
        </p:nvSpPr>
        <p:spPr>
          <a:xfrm>
            <a:off x="6979561" y="5313686"/>
            <a:ext cx="615069" cy="616557"/>
          </a:xfrm>
          <a:prstGeom prst="rect">
            <a:avLst/>
          </a:prstGeom>
          <a:solidFill>
            <a:srgbClr val="DDED4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lumMod val="75000"/>
                    <a:lumOff val="25000"/>
                  </a:schemeClr>
                </a:solidFill>
              </a:rPr>
              <a:t>2</a:t>
            </a:r>
          </a:p>
        </p:txBody>
      </p:sp>
      <p:sp>
        <p:nvSpPr>
          <p:cNvPr id="17" name="Rectangle 16"/>
          <p:cNvSpPr/>
          <p:nvPr/>
        </p:nvSpPr>
        <p:spPr>
          <a:xfrm>
            <a:off x="7840365" y="5328634"/>
            <a:ext cx="615069" cy="603198"/>
          </a:xfrm>
          <a:prstGeom prst="rect">
            <a:avLst/>
          </a:prstGeom>
          <a:solidFill>
            <a:srgbClr val="F7857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lumMod val="75000"/>
                    <a:lumOff val="25000"/>
                  </a:schemeClr>
                </a:solidFill>
              </a:rPr>
              <a:t>3</a:t>
            </a:r>
            <a:endParaRPr lang="en-US" sz="3600" dirty="0">
              <a:solidFill>
                <a:schemeClr val="tx1">
                  <a:lumMod val="75000"/>
                  <a:lumOff val="25000"/>
                </a:schemeClr>
              </a:solidFill>
            </a:endParaRPr>
          </a:p>
        </p:txBody>
      </p:sp>
      <p:sp>
        <p:nvSpPr>
          <p:cNvPr id="18" name="TextBox 17"/>
          <p:cNvSpPr txBox="1"/>
          <p:nvPr/>
        </p:nvSpPr>
        <p:spPr>
          <a:xfrm>
            <a:off x="630782" y="6193998"/>
            <a:ext cx="7978690" cy="646331"/>
          </a:xfrm>
          <a:prstGeom prst="rect">
            <a:avLst/>
          </a:prstGeom>
          <a:noFill/>
        </p:spPr>
        <p:txBody>
          <a:bodyPr wrap="square" rtlCol="0">
            <a:spAutoFit/>
          </a:bodyPr>
          <a:lstStyle/>
          <a:p>
            <a:r>
              <a:rPr lang="en-US" i="1" dirty="0" smtClean="0"/>
              <a:t>ANOVAs performed on transformed variables.  Bar graphs depict back-transformed mean values. Whiskers = back-transformed values for +/- 95% Confidence Intervals</a:t>
            </a:r>
            <a:endParaRPr lang="en-US" i="1" dirty="0"/>
          </a:p>
        </p:txBody>
      </p:sp>
    </p:spTree>
    <p:extLst>
      <p:ext uri="{BB962C8B-B14F-4D97-AF65-F5344CB8AC3E}">
        <p14:creationId xmlns:p14="http://schemas.microsoft.com/office/powerpoint/2010/main" val="3436792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17" y="335171"/>
            <a:ext cx="7856113" cy="584775"/>
          </a:xfrm>
          <a:prstGeom prst="rect">
            <a:avLst/>
          </a:prstGeom>
          <a:noFill/>
        </p:spPr>
        <p:txBody>
          <a:bodyPr wrap="square" rtlCol="0">
            <a:spAutoFit/>
          </a:bodyPr>
          <a:lstStyle/>
          <a:p>
            <a:pPr algn="ctr"/>
            <a:r>
              <a:rPr lang="en-US" sz="3200" dirty="0" smtClean="0"/>
              <a:t>Clustering Outcome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842" t="1687" r="42982"/>
          <a:stretch/>
        </p:blipFill>
        <p:spPr>
          <a:xfrm>
            <a:off x="2584603" y="1150670"/>
            <a:ext cx="4994275" cy="5534526"/>
          </a:xfrm>
          <a:prstGeom prst="rect">
            <a:avLst/>
          </a:prstGeom>
          <a:ln w="22225">
            <a:solidFill>
              <a:schemeClr val="tx1">
                <a:lumMod val="50000"/>
                <a:lumOff val="50000"/>
              </a:schemeClr>
            </a:solidFill>
          </a:ln>
        </p:spPr>
      </p:pic>
      <p:sp>
        <p:nvSpPr>
          <p:cNvPr id="8" name="Rectangle 7"/>
          <p:cNvSpPr/>
          <p:nvPr/>
        </p:nvSpPr>
        <p:spPr>
          <a:xfrm>
            <a:off x="1613005" y="3036854"/>
            <a:ext cx="615069" cy="603198"/>
          </a:xfrm>
          <a:prstGeom prst="rect">
            <a:avLst/>
          </a:prstGeom>
          <a:solidFill>
            <a:srgbClr val="F7857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3</a:t>
            </a:r>
            <a:endParaRPr lang="en-US" sz="3600" dirty="0">
              <a:solidFill>
                <a:schemeClr val="tx1"/>
              </a:solidFill>
            </a:endParaRPr>
          </a:p>
        </p:txBody>
      </p:sp>
      <p:sp>
        <p:nvSpPr>
          <p:cNvPr id="9" name="Rectangle 8"/>
          <p:cNvSpPr/>
          <p:nvPr/>
        </p:nvSpPr>
        <p:spPr>
          <a:xfrm>
            <a:off x="1613006" y="2154449"/>
            <a:ext cx="615069" cy="616557"/>
          </a:xfrm>
          <a:prstGeom prst="rect">
            <a:avLst/>
          </a:prstGeom>
          <a:solidFill>
            <a:srgbClr val="DDED4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2</a:t>
            </a:r>
            <a:endParaRPr lang="en-US" sz="3600" dirty="0">
              <a:solidFill>
                <a:schemeClr val="tx1"/>
              </a:solidFill>
            </a:endParaRPr>
          </a:p>
        </p:txBody>
      </p:sp>
      <p:sp>
        <p:nvSpPr>
          <p:cNvPr id="10" name="Rectangle 9"/>
          <p:cNvSpPr/>
          <p:nvPr/>
        </p:nvSpPr>
        <p:spPr>
          <a:xfrm>
            <a:off x="1613006" y="1286497"/>
            <a:ext cx="615069" cy="602104"/>
          </a:xfrm>
          <a:prstGeom prst="rect">
            <a:avLst/>
          </a:prstGeom>
          <a:solidFill>
            <a:srgbClr val="BAE18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1</a:t>
            </a:r>
            <a:endParaRPr lang="en-US" sz="3600" dirty="0">
              <a:solidFill>
                <a:schemeClr val="tx1"/>
              </a:solidFill>
            </a:endParaRPr>
          </a:p>
        </p:txBody>
      </p:sp>
    </p:spTree>
    <p:extLst>
      <p:ext uri="{BB962C8B-B14F-4D97-AF65-F5344CB8AC3E}">
        <p14:creationId xmlns:p14="http://schemas.microsoft.com/office/powerpoint/2010/main" val="1523768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841" y="236963"/>
            <a:ext cx="4546242" cy="584775"/>
          </a:xfrm>
          <a:prstGeom prst="rect">
            <a:avLst/>
          </a:prstGeom>
          <a:noFill/>
        </p:spPr>
        <p:txBody>
          <a:bodyPr wrap="square" rtlCol="0">
            <a:spAutoFit/>
          </a:bodyPr>
          <a:lstStyle/>
          <a:p>
            <a:r>
              <a:rPr lang="en-US" sz="3200" dirty="0" smtClean="0"/>
              <a:t>Forested Headwaters</a:t>
            </a:r>
            <a:endParaRPr lang="en-US" sz="3200" dirty="0"/>
          </a:p>
        </p:txBody>
      </p:sp>
      <p:sp>
        <p:nvSpPr>
          <p:cNvPr id="3" name="TextBox 2"/>
          <p:cNvSpPr txBox="1"/>
          <p:nvPr/>
        </p:nvSpPr>
        <p:spPr>
          <a:xfrm>
            <a:off x="4816701" y="421628"/>
            <a:ext cx="3992452" cy="830997"/>
          </a:xfrm>
          <a:prstGeom prst="rect">
            <a:avLst/>
          </a:prstGeom>
          <a:noFill/>
        </p:spPr>
        <p:txBody>
          <a:bodyPr wrap="square" rtlCol="0">
            <a:spAutoFit/>
          </a:bodyPr>
          <a:lstStyle/>
          <a:p>
            <a:pPr algn="r"/>
            <a:r>
              <a:rPr lang="en-US" sz="2400" dirty="0" smtClean="0"/>
              <a:t>Steep-slopes, </a:t>
            </a:r>
            <a:br>
              <a:rPr lang="en-US" sz="2400" dirty="0" smtClean="0"/>
            </a:br>
            <a:r>
              <a:rPr lang="en-US" sz="2400" dirty="0" smtClean="0"/>
              <a:t>low-infiltration soils</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3372" y="1306846"/>
            <a:ext cx="3361386" cy="50618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599" y="1319725"/>
            <a:ext cx="4842587" cy="3241732"/>
          </a:xfrm>
          <a:prstGeom prst="rect">
            <a:avLst/>
          </a:prstGeom>
        </p:spPr>
      </p:pic>
      <p:sp>
        <p:nvSpPr>
          <p:cNvPr id="8" name="TextBox 7"/>
          <p:cNvSpPr txBox="1"/>
          <p:nvPr/>
        </p:nvSpPr>
        <p:spPr>
          <a:xfrm>
            <a:off x="321841" y="4801864"/>
            <a:ext cx="4546242" cy="830997"/>
          </a:xfrm>
          <a:prstGeom prst="rect">
            <a:avLst/>
          </a:prstGeom>
          <a:noFill/>
        </p:spPr>
        <p:txBody>
          <a:bodyPr wrap="square" rtlCol="0">
            <a:spAutoFit/>
          </a:bodyPr>
          <a:lstStyle/>
          <a:p>
            <a:r>
              <a:rPr lang="en-US" sz="2400" dirty="0" err="1" smtClean="0"/>
              <a:t>Stormwater</a:t>
            </a:r>
            <a:r>
              <a:rPr lang="en-US" sz="2400" dirty="0" smtClean="0"/>
              <a:t>: </a:t>
            </a:r>
          </a:p>
          <a:p>
            <a:r>
              <a:rPr lang="en-US" sz="2400" dirty="0" smtClean="0"/>
              <a:t>SLOW IT,  SPREAD IT, SINK IT</a:t>
            </a:r>
            <a:endParaRPr lang="en-US" sz="2400" dirty="0"/>
          </a:p>
        </p:txBody>
      </p:sp>
    </p:spTree>
    <p:extLst>
      <p:ext uri="{BB962C8B-B14F-4D97-AF65-F5344CB8AC3E}">
        <p14:creationId xmlns:p14="http://schemas.microsoft.com/office/powerpoint/2010/main" val="3701590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Vermont Watershed Grant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4956175"/>
            <a:ext cx="1762125" cy="11334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6806" t="20918" r="17639" b="26786"/>
          <a:stretch/>
        </p:blipFill>
        <p:spPr bwMode="auto">
          <a:xfrm>
            <a:off x="4584071" y="4956175"/>
            <a:ext cx="2055431" cy="1133476"/>
          </a:xfrm>
          <a:prstGeom prst="rect">
            <a:avLst/>
          </a:prstGeom>
          <a:ln>
            <a:noFill/>
          </a:ln>
          <a:effectLst>
            <a:softEdge rad="88900"/>
          </a:effectLst>
          <a:extLst>
            <a:ext uri="{53640926-AAD7-44D8-BBD7-CCE9431645EC}">
              <a14:shadowObscured xmlns:a14="http://schemas.microsoft.com/office/drawing/2010/main"/>
            </a:ext>
          </a:extLst>
        </p:spPr>
      </p:pic>
      <p:pic>
        <p:nvPicPr>
          <p:cNvPr id="4" name="Picture 7"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5611" y="4899474"/>
            <a:ext cx="1177098" cy="119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4802" y="5367338"/>
            <a:ext cx="2337176" cy="686940"/>
          </a:xfrm>
          <a:prstGeom prst="rect">
            <a:avLst/>
          </a:prstGeom>
        </p:spPr>
      </p:pic>
      <p:pic>
        <p:nvPicPr>
          <p:cNvPr id="6" name="Picture 5"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875" y="3216163"/>
            <a:ext cx="1952898" cy="1019317"/>
          </a:xfrm>
          <a:prstGeom prst="rect">
            <a:avLst/>
          </a:prstGeom>
        </p:spPr>
      </p:pic>
      <p:pic>
        <p:nvPicPr>
          <p:cNvPr id="7" name="Picture 6"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7402" y="4228225"/>
            <a:ext cx="3886742" cy="514422"/>
          </a:xfrm>
          <a:prstGeom prst="rect">
            <a:avLst/>
          </a:prstGeom>
        </p:spPr>
      </p:pic>
      <p:pic>
        <p:nvPicPr>
          <p:cNvPr id="8" name="Picture 231"/>
          <p:cNvPicPr>
            <a:picLocks noChangeAspect="1"/>
          </p:cNvPicPr>
          <p:nvPr/>
        </p:nvPicPr>
        <p:blipFill>
          <a:blip r:embed="rId9"/>
          <a:srcRect/>
          <a:stretch>
            <a:fillRect/>
          </a:stretch>
        </p:blipFill>
        <p:spPr bwMode="auto">
          <a:xfrm>
            <a:off x="780974" y="1840272"/>
            <a:ext cx="2260924" cy="973169"/>
          </a:xfrm>
          <a:prstGeom prst="rect">
            <a:avLst/>
          </a:prstGeom>
          <a:noFill/>
          <a:ln w="9525">
            <a:noFill/>
            <a:miter lim="800000"/>
            <a:headEnd/>
            <a:tailEnd/>
          </a:ln>
        </p:spPr>
      </p:pic>
      <p:pic>
        <p:nvPicPr>
          <p:cNvPr id="9" name="Picture 390" descr="epscor logo"/>
          <p:cNvPicPr>
            <a:picLocks noChangeAspect="1" noChangeArrowheads="1"/>
          </p:cNvPicPr>
          <p:nvPr/>
        </p:nvPicPr>
        <p:blipFill>
          <a:blip r:embed="rId10"/>
          <a:srcRect/>
          <a:stretch>
            <a:fillRect/>
          </a:stretch>
        </p:blipFill>
        <p:spPr>
          <a:xfrm>
            <a:off x="3481936" y="1957223"/>
            <a:ext cx="1184204" cy="839609"/>
          </a:xfrm>
          <a:prstGeom prst="rect">
            <a:avLst/>
          </a:prstGeom>
        </p:spPr>
      </p:pic>
      <p:pic>
        <p:nvPicPr>
          <p:cNvPr id="1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92617" y="2234213"/>
            <a:ext cx="1654761" cy="562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9"/>
          <p:cNvSpPr txBox="1">
            <a:spLocks/>
          </p:cNvSpPr>
          <p:nvPr/>
        </p:nvSpPr>
        <p:spPr>
          <a:xfrm>
            <a:off x="342900" y="300036"/>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tx1">
                    <a:lumMod val="75000"/>
                    <a:lumOff val="25000"/>
                  </a:schemeClr>
                </a:solidFill>
              </a:rPr>
              <a:t>Acknowledgements</a:t>
            </a:r>
            <a:endParaRPr lang="en-US" dirty="0">
              <a:solidFill>
                <a:schemeClr val="tx1">
                  <a:lumMod val="75000"/>
                  <a:lumOff val="25000"/>
                </a:schemeClr>
              </a:solidFill>
            </a:endParaRPr>
          </a:p>
        </p:txBody>
      </p:sp>
    </p:spTree>
    <p:extLst>
      <p:ext uri="{BB962C8B-B14F-4D97-AF65-F5344CB8AC3E}">
        <p14:creationId xmlns:p14="http://schemas.microsoft.com/office/powerpoint/2010/main" val="422291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7936"/>
            <a:ext cx="4299535" cy="5392501"/>
          </a:xfrm>
          <a:prstGeom prst="rect">
            <a:avLst/>
          </a:prstGeom>
        </p:spPr>
      </p:pic>
      <p:sp>
        <p:nvSpPr>
          <p:cNvPr id="3" name="TextBox 2"/>
          <p:cNvSpPr txBox="1"/>
          <p:nvPr/>
        </p:nvSpPr>
        <p:spPr>
          <a:xfrm>
            <a:off x="4521942" y="1864526"/>
            <a:ext cx="40285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lumMod val="85000"/>
                    <a:lumOff val="15000"/>
                  </a:schemeClr>
                </a:solidFill>
                <a:latin typeface="+mj-lt"/>
              </a:rPr>
              <a:t>NYDEC</a:t>
            </a:r>
            <a:r>
              <a:rPr lang="en-US" sz="2400" dirty="0">
                <a:solidFill>
                  <a:schemeClr val="tx1">
                    <a:lumMod val="85000"/>
                    <a:lumOff val="15000"/>
                  </a:schemeClr>
                </a:solidFill>
                <a:latin typeface="+mj-lt"/>
              </a:rPr>
              <a:t>, VTDEC, Quebec</a:t>
            </a:r>
          </a:p>
          <a:p>
            <a:pPr marL="342900" indent="-342900">
              <a:buFont typeface="Arial" panose="020B0604020202020204" pitchFamily="34" charset="0"/>
              <a:buChar char="•"/>
            </a:pPr>
            <a:r>
              <a:rPr lang="en-US" sz="2400" dirty="0" smtClean="0">
                <a:solidFill>
                  <a:schemeClr val="tx1">
                    <a:lumMod val="85000"/>
                    <a:lumOff val="15000"/>
                  </a:schemeClr>
                </a:solidFill>
                <a:latin typeface="+mj-lt"/>
              </a:rPr>
              <a:t>22 </a:t>
            </a:r>
            <a:r>
              <a:rPr lang="en-US" sz="2400" dirty="0">
                <a:solidFill>
                  <a:schemeClr val="tx1">
                    <a:lumMod val="85000"/>
                    <a:lumOff val="15000"/>
                  </a:schemeClr>
                </a:solidFill>
                <a:latin typeface="+mj-lt"/>
              </a:rPr>
              <a:t>tributaries</a:t>
            </a:r>
          </a:p>
          <a:p>
            <a:pPr marL="342900" indent="-342900">
              <a:buFont typeface="Arial" panose="020B0604020202020204" pitchFamily="34" charset="0"/>
              <a:buChar char="•"/>
            </a:pPr>
            <a:r>
              <a:rPr lang="en-US" sz="2400" dirty="0">
                <a:solidFill>
                  <a:schemeClr val="tx1">
                    <a:lumMod val="85000"/>
                    <a:lumOff val="15000"/>
                  </a:schemeClr>
                </a:solidFill>
                <a:latin typeface="+mj-lt"/>
              </a:rPr>
              <a:t>Monitored:  1990 </a:t>
            </a:r>
            <a:r>
              <a:rPr lang="en-US" sz="2400" dirty="0" smtClean="0">
                <a:solidFill>
                  <a:schemeClr val="tx1">
                    <a:lumMod val="85000"/>
                    <a:lumOff val="15000"/>
                  </a:schemeClr>
                </a:solidFill>
                <a:latin typeface="+mj-lt"/>
              </a:rPr>
              <a:t>– present</a:t>
            </a:r>
          </a:p>
          <a:p>
            <a:pPr marL="342900" indent="-342900">
              <a:buFont typeface="Arial" panose="020B0604020202020204" pitchFamily="34" charset="0"/>
              <a:buChar char="•"/>
            </a:pPr>
            <a:r>
              <a:rPr lang="en-US" sz="2400" dirty="0" smtClean="0">
                <a:solidFill>
                  <a:schemeClr val="tx1">
                    <a:lumMod val="85000"/>
                    <a:lumOff val="15000"/>
                  </a:schemeClr>
                </a:solidFill>
                <a:latin typeface="+mj-lt"/>
              </a:rPr>
              <a:t>14 to 19 </a:t>
            </a:r>
            <a:r>
              <a:rPr lang="en-US" sz="2400" dirty="0">
                <a:solidFill>
                  <a:schemeClr val="tx1">
                    <a:lumMod val="85000"/>
                    <a:lumOff val="15000"/>
                  </a:schemeClr>
                </a:solidFill>
                <a:latin typeface="+mj-lt"/>
              </a:rPr>
              <a:t>samples per </a:t>
            </a:r>
            <a:r>
              <a:rPr lang="en-US" sz="2400" dirty="0" smtClean="0">
                <a:solidFill>
                  <a:schemeClr val="tx1">
                    <a:lumMod val="85000"/>
                    <a:lumOff val="15000"/>
                  </a:schemeClr>
                </a:solidFill>
                <a:latin typeface="+mj-lt"/>
              </a:rPr>
              <a:t>year </a:t>
            </a:r>
          </a:p>
        </p:txBody>
      </p:sp>
      <p:sp>
        <p:nvSpPr>
          <p:cNvPr id="4" name="TextBox 3"/>
          <p:cNvSpPr txBox="1"/>
          <p:nvPr/>
        </p:nvSpPr>
        <p:spPr>
          <a:xfrm>
            <a:off x="4521942" y="850232"/>
            <a:ext cx="4622057" cy="954107"/>
          </a:xfrm>
          <a:prstGeom prst="rect">
            <a:avLst/>
          </a:prstGeom>
          <a:noFill/>
        </p:spPr>
        <p:txBody>
          <a:bodyPr wrap="square" rtlCol="0">
            <a:spAutoFit/>
          </a:bodyPr>
          <a:lstStyle/>
          <a:p>
            <a:r>
              <a:rPr lang="en-US" sz="2800" dirty="0" smtClean="0"/>
              <a:t>Lake Champlain </a:t>
            </a:r>
            <a:r>
              <a:rPr lang="en-US" sz="2800" dirty="0" err="1" smtClean="0"/>
              <a:t>Longterm</a:t>
            </a:r>
            <a:r>
              <a:rPr lang="en-US" sz="2800" dirty="0" smtClean="0"/>
              <a:t> </a:t>
            </a:r>
          </a:p>
          <a:p>
            <a:r>
              <a:rPr lang="en-US" sz="2800" dirty="0" smtClean="0"/>
              <a:t>Tributary Monitoring Data</a:t>
            </a:r>
            <a:endParaRPr lang="en-US" sz="2800" dirty="0"/>
          </a:p>
        </p:txBody>
      </p:sp>
    </p:spTree>
    <p:extLst>
      <p:ext uri="{BB962C8B-B14F-4D97-AF65-F5344CB8AC3E}">
        <p14:creationId xmlns:p14="http://schemas.microsoft.com/office/powerpoint/2010/main" val="611847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691" y="465222"/>
            <a:ext cx="4622057" cy="954107"/>
          </a:xfrm>
          <a:prstGeom prst="rect">
            <a:avLst/>
          </a:prstGeom>
          <a:noFill/>
        </p:spPr>
        <p:txBody>
          <a:bodyPr wrap="square" rtlCol="0">
            <a:spAutoFit/>
          </a:bodyPr>
          <a:lstStyle/>
          <a:p>
            <a:r>
              <a:rPr lang="en-US" sz="2800" dirty="0" err="1" smtClean="0"/>
              <a:t>LaRosa</a:t>
            </a:r>
            <a:r>
              <a:rPr lang="en-US" sz="2800" dirty="0" smtClean="0"/>
              <a:t> Volunteer </a:t>
            </a:r>
            <a:br>
              <a:rPr lang="en-US" sz="2800" dirty="0" smtClean="0"/>
            </a:br>
            <a:r>
              <a:rPr lang="en-US" sz="2800" dirty="0" smtClean="0"/>
              <a:t>Monitoring Data</a:t>
            </a:r>
            <a:endParaRPr lang="en-US" sz="2800" dirty="0"/>
          </a:p>
        </p:txBody>
      </p:sp>
      <p:pic>
        <p:nvPicPr>
          <p:cNvPr id="4" name="Content Placeholder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91" y="3062109"/>
            <a:ext cx="2489933" cy="3122888"/>
          </a:xfrm>
          <a:prstGeom prst="rect">
            <a:avLst/>
          </a:prstGeom>
        </p:spPr>
      </p:pic>
      <p:sp>
        <p:nvSpPr>
          <p:cNvPr id="5" name="Rectangle 4"/>
          <p:cNvSpPr/>
          <p:nvPr/>
        </p:nvSpPr>
        <p:spPr>
          <a:xfrm>
            <a:off x="1563029" y="4444412"/>
            <a:ext cx="694034" cy="6905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6904" t="2133" r="43271"/>
          <a:stretch/>
        </p:blipFill>
        <p:spPr>
          <a:xfrm>
            <a:off x="3505568" y="529389"/>
            <a:ext cx="5317260" cy="5907024"/>
          </a:xfrm>
          <a:prstGeom prst="rect">
            <a:avLst/>
          </a:prstGeom>
          <a:ln w="19050">
            <a:solidFill>
              <a:schemeClr val="tx1">
                <a:lumMod val="65000"/>
                <a:lumOff val="35000"/>
              </a:schemeClr>
            </a:solidFill>
          </a:ln>
        </p:spPr>
      </p:pic>
      <p:sp>
        <p:nvSpPr>
          <p:cNvPr id="13" name="TextBox 12"/>
          <p:cNvSpPr txBox="1"/>
          <p:nvPr/>
        </p:nvSpPr>
        <p:spPr>
          <a:xfrm>
            <a:off x="7073686" y="1742494"/>
            <a:ext cx="1331494" cy="369332"/>
          </a:xfrm>
          <a:prstGeom prst="rect">
            <a:avLst/>
          </a:prstGeom>
          <a:noFill/>
        </p:spPr>
        <p:txBody>
          <a:bodyPr wrap="square" rtlCol="0">
            <a:spAutoFit/>
          </a:bodyPr>
          <a:lstStyle/>
          <a:p>
            <a:r>
              <a:rPr lang="en-US" dirty="0" smtClean="0"/>
              <a:t>Mad River</a:t>
            </a:r>
            <a:endParaRPr lang="en-US" dirty="0"/>
          </a:p>
        </p:txBody>
      </p:sp>
      <p:sp>
        <p:nvSpPr>
          <p:cNvPr id="14" name="TextBox 13"/>
          <p:cNvSpPr txBox="1"/>
          <p:nvPr/>
        </p:nvSpPr>
        <p:spPr>
          <a:xfrm>
            <a:off x="5743300" y="2309268"/>
            <a:ext cx="1242154" cy="923330"/>
          </a:xfrm>
          <a:prstGeom prst="rect">
            <a:avLst/>
          </a:prstGeom>
          <a:noFill/>
        </p:spPr>
        <p:txBody>
          <a:bodyPr wrap="square" rtlCol="0">
            <a:spAutoFit/>
          </a:bodyPr>
          <a:lstStyle/>
          <a:p>
            <a:pPr algn="ctr"/>
            <a:r>
              <a:rPr lang="en-US" dirty="0" smtClean="0"/>
              <a:t>New Haven River</a:t>
            </a:r>
            <a:endParaRPr lang="en-US" dirty="0"/>
          </a:p>
        </p:txBody>
      </p:sp>
      <p:sp>
        <p:nvSpPr>
          <p:cNvPr id="15" name="TextBox 14"/>
          <p:cNvSpPr txBox="1"/>
          <p:nvPr/>
        </p:nvSpPr>
        <p:spPr>
          <a:xfrm>
            <a:off x="5637692" y="1096163"/>
            <a:ext cx="1331494" cy="646331"/>
          </a:xfrm>
          <a:prstGeom prst="rect">
            <a:avLst/>
          </a:prstGeom>
          <a:noFill/>
        </p:spPr>
        <p:txBody>
          <a:bodyPr wrap="square" rtlCol="0">
            <a:spAutoFit/>
          </a:bodyPr>
          <a:lstStyle/>
          <a:p>
            <a:r>
              <a:rPr lang="en-US" dirty="0" smtClean="0"/>
              <a:t>Lewis </a:t>
            </a:r>
          </a:p>
          <a:p>
            <a:r>
              <a:rPr lang="en-US" dirty="0" smtClean="0"/>
              <a:t>Creek</a:t>
            </a:r>
            <a:endParaRPr lang="en-US" dirty="0"/>
          </a:p>
        </p:txBody>
      </p:sp>
      <p:sp>
        <p:nvSpPr>
          <p:cNvPr id="16" name="TextBox 15"/>
          <p:cNvSpPr txBox="1"/>
          <p:nvPr/>
        </p:nvSpPr>
        <p:spPr>
          <a:xfrm>
            <a:off x="4860544" y="1742494"/>
            <a:ext cx="1628274" cy="923330"/>
          </a:xfrm>
          <a:prstGeom prst="rect">
            <a:avLst/>
          </a:prstGeom>
          <a:noFill/>
        </p:spPr>
        <p:txBody>
          <a:bodyPr wrap="square" rtlCol="0">
            <a:spAutoFit/>
          </a:bodyPr>
          <a:lstStyle/>
          <a:p>
            <a:r>
              <a:rPr lang="en-US" dirty="0" smtClean="0"/>
              <a:t>Little </a:t>
            </a:r>
          </a:p>
          <a:p>
            <a:r>
              <a:rPr lang="en-US" dirty="0" smtClean="0"/>
              <a:t>Otter </a:t>
            </a:r>
          </a:p>
          <a:p>
            <a:r>
              <a:rPr lang="en-US" dirty="0" smtClean="0"/>
              <a:t>Creek</a:t>
            </a:r>
            <a:endParaRPr lang="en-US" dirty="0"/>
          </a:p>
        </p:txBody>
      </p:sp>
      <p:sp>
        <p:nvSpPr>
          <p:cNvPr id="17" name="TextBox 16"/>
          <p:cNvSpPr txBox="1"/>
          <p:nvPr/>
        </p:nvSpPr>
        <p:spPr>
          <a:xfrm>
            <a:off x="5566170" y="3878929"/>
            <a:ext cx="1435994" cy="646331"/>
          </a:xfrm>
          <a:prstGeom prst="rect">
            <a:avLst/>
          </a:prstGeom>
          <a:noFill/>
        </p:spPr>
        <p:txBody>
          <a:bodyPr wrap="square" rtlCol="0">
            <a:spAutoFit/>
          </a:bodyPr>
          <a:lstStyle/>
          <a:p>
            <a:pPr algn="ctr"/>
            <a:r>
              <a:rPr lang="en-US" dirty="0" smtClean="0"/>
              <a:t>Middlebury River</a:t>
            </a:r>
            <a:endParaRPr lang="en-US" dirty="0"/>
          </a:p>
        </p:txBody>
      </p:sp>
      <p:sp>
        <p:nvSpPr>
          <p:cNvPr id="18" name="TextBox 17"/>
          <p:cNvSpPr txBox="1"/>
          <p:nvPr/>
        </p:nvSpPr>
        <p:spPr>
          <a:xfrm>
            <a:off x="3954858" y="4300387"/>
            <a:ext cx="1054578" cy="646331"/>
          </a:xfrm>
          <a:prstGeom prst="rect">
            <a:avLst/>
          </a:prstGeom>
          <a:noFill/>
        </p:spPr>
        <p:txBody>
          <a:bodyPr wrap="square" rtlCol="0">
            <a:spAutoFit/>
          </a:bodyPr>
          <a:lstStyle/>
          <a:p>
            <a:pPr algn="ctr"/>
            <a:r>
              <a:rPr lang="en-US" dirty="0" smtClean="0"/>
              <a:t>Lemon Fair River</a:t>
            </a:r>
            <a:endParaRPr lang="en-US" dirty="0"/>
          </a:p>
        </p:txBody>
      </p:sp>
      <p:sp>
        <p:nvSpPr>
          <p:cNvPr id="19" name="TextBox 18"/>
          <p:cNvSpPr txBox="1"/>
          <p:nvPr/>
        </p:nvSpPr>
        <p:spPr>
          <a:xfrm>
            <a:off x="378691" y="1524438"/>
            <a:ext cx="40285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lumMod val="85000"/>
                    <a:lumOff val="15000"/>
                  </a:schemeClr>
                </a:solidFill>
                <a:latin typeface="+mj-lt"/>
              </a:rPr>
              <a:t>1990 - present</a:t>
            </a:r>
            <a:endParaRPr lang="en-US" sz="2400" dirty="0">
              <a:solidFill>
                <a:schemeClr val="tx1">
                  <a:lumMod val="85000"/>
                  <a:lumOff val="15000"/>
                </a:schemeClr>
              </a:solidFill>
              <a:latin typeface="+mj-lt"/>
            </a:endParaRPr>
          </a:p>
          <a:p>
            <a:pPr marL="342900" indent="-342900">
              <a:buFont typeface="Arial" panose="020B0604020202020204" pitchFamily="34" charset="0"/>
              <a:buChar char="•"/>
            </a:pPr>
            <a:r>
              <a:rPr lang="en-US" sz="2400" dirty="0" smtClean="0">
                <a:solidFill>
                  <a:schemeClr val="tx1">
                    <a:lumMod val="85000"/>
                    <a:lumOff val="15000"/>
                  </a:schemeClr>
                </a:solidFill>
                <a:latin typeface="+mj-lt"/>
              </a:rPr>
              <a:t>6+ samples/year</a:t>
            </a:r>
          </a:p>
          <a:p>
            <a:pPr marL="342900" indent="-342900">
              <a:buFont typeface="Arial" panose="020B0604020202020204" pitchFamily="34" charset="0"/>
              <a:buChar char="•"/>
            </a:pPr>
            <a:r>
              <a:rPr lang="en-US" sz="2400" dirty="0" smtClean="0">
                <a:solidFill>
                  <a:schemeClr val="tx1">
                    <a:lumMod val="85000"/>
                    <a:lumOff val="15000"/>
                  </a:schemeClr>
                </a:solidFill>
                <a:latin typeface="+mj-lt"/>
              </a:rPr>
              <a:t>TP, Turbidity, E.coli</a:t>
            </a:r>
          </a:p>
        </p:txBody>
      </p:sp>
    </p:spTree>
    <p:extLst>
      <p:ext uri="{BB962C8B-B14F-4D97-AF65-F5344CB8AC3E}">
        <p14:creationId xmlns:p14="http://schemas.microsoft.com/office/powerpoint/2010/main" val="2104076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691" y="465222"/>
            <a:ext cx="4622057" cy="954107"/>
          </a:xfrm>
          <a:prstGeom prst="rect">
            <a:avLst/>
          </a:prstGeom>
          <a:noFill/>
        </p:spPr>
        <p:txBody>
          <a:bodyPr wrap="square" rtlCol="0">
            <a:spAutoFit/>
          </a:bodyPr>
          <a:lstStyle/>
          <a:p>
            <a:r>
              <a:rPr lang="en-US" sz="2800" dirty="0" err="1" smtClean="0"/>
              <a:t>LaRosa</a:t>
            </a:r>
            <a:r>
              <a:rPr lang="en-US" sz="2800" dirty="0" smtClean="0"/>
              <a:t> Volunteer </a:t>
            </a:r>
            <a:br>
              <a:rPr lang="en-US" sz="2800" dirty="0" smtClean="0"/>
            </a:br>
            <a:r>
              <a:rPr lang="en-US" sz="2800" dirty="0" smtClean="0"/>
              <a:t>Monitoring Data</a:t>
            </a:r>
            <a:endParaRPr lang="en-US" sz="2800" dirty="0"/>
          </a:p>
        </p:txBody>
      </p:sp>
      <p:pic>
        <p:nvPicPr>
          <p:cNvPr id="4" name="Content Placeholder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91" y="3062109"/>
            <a:ext cx="2489933" cy="3122888"/>
          </a:xfrm>
          <a:prstGeom prst="rect">
            <a:avLst/>
          </a:prstGeom>
        </p:spPr>
      </p:pic>
      <p:sp>
        <p:nvSpPr>
          <p:cNvPr id="5" name="Rectangle 4"/>
          <p:cNvSpPr/>
          <p:nvPr/>
        </p:nvSpPr>
        <p:spPr>
          <a:xfrm>
            <a:off x="1563029" y="4444412"/>
            <a:ext cx="694034" cy="69051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p:nvPr/>
        </p:nvGrpSpPr>
        <p:grpSpPr>
          <a:xfrm>
            <a:off x="3601921" y="465222"/>
            <a:ext cx="5166330" cy="5906024"/>
            <a:chOff x="3601921" y="465222"/>
            <a:chExt cx="5166330" cy="5906024"/>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7018" r="43509"/>
            <a:stretch/>
          </p:blipFill>
          <p:spPr>
            <a:xfrm>
              <a:off x="3601921" y="465222"/>
              <a:ext cx="5166330" cy="5906024"/>
            </a:xfrm>
            <a:prstGeom prst="rect">
              <a:avLst/>
            </a:prstGeom>
            <a:ln w="19050">
              <a:solidFill>
                <a:schemeClr val="tx1">
                  <a:lumMod val="65000"/>
                  <a:lumOff val="35000"/>
                </a:schemeClr>
              </a:solidFill>
            </a:ln>
          </p:spPr>
        </p:pic>
        <p:sp>
          <p:nvSpPr>
            <p:cNvPr id="3" name="Rectangle 2"/>
            <p:cNvSpPr/>
            <p:nvPr/>
          </p:nvSpPr>
          <p:spPr>
            <a:xfrm>
              <a:off x="4636168" y="2990886"/>
              <a:ext cx="240632" cy="14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43409" y="4615140"/>
              <a:ext cx="240632" cy="14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15599" y="3704759"/>
              <a:ext cx="240632" cy="14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15599" y="4127865"/>
              <a:ext cx="240632" cy="14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37302" y="3341135"/>
              <a:ext cx="240632" cy="14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76800" y="3157423"/>
              <a:ext cx="240632" cy="14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378691" y="1524438"/>
            <a:ext cx="40285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lumMod val="85000"/>
                    <a:lumOff val="15000"/>
                  </a:schemeClr>
                </a:solidFill>
                <a:latin typeface="+mj-lt"/>
              </a:rPr>
              <a:t>1990 - present</a:t>
            </a:r>
            <a:endParaRPr lang="en-US" sz="2400" dirty="0">
              <a:solidFill>
                <a:schemeClr val="tx1">
                  <a:lumMod val="85000"/>
                  <a:lumOff val="15000"/>
                </a:schemeClr>
              </a:solidFill>
              <a:latin typeface="+mj-lt"/>
            </a:endParaRPr>
          </a:p>
          <a:p>
            <a:pPr marL="342900" indent="-342900">
              <a:buFont typeface="Arial" panose="020B0604020202020204" pitchFamily="34" charset="0"/>
              <a:buChar char="•"/>
            </a:pPr>
            <a:r>
              <a:rPr lang="en-US" sz="2400" dirty="0" smtClean="0">
                <a:solidFill>
                  <a:schemeClr val="tx1">
                    <a:lumMod val="85000"/>
                    <a:lumOff val="15000"/>
                  </a:schemeClr>
                </a:solidFill>
                <a:latin typeface="+mj-lt"/>
              </a:rPr>
              <a:t>6+ samples/year</a:t>
            </a:r>
          </a:p>
          <a:p>
            <a:pPr marL="342900" indent="-342900">
              <a:buFont typeface="Arial" panose="020B0604020202020204" pitchFamily="34" charset="0"/>
              <a:buChar char="•"/>
            </a:pPr>
            <a:r>
              <a:rPr lang="en-US" sz="2400" dirty="0" smtClean="0">
                <a:solidFill>
                  <a:schemeClr val="tx1">
                    <a:lumMod val="85000"/>
                    <a:lumOff val="15000"/>
                  </a:schemeClr>
                </a:solidFill>
                <a:latin typeface="+mj-lt"/>
              </a:rPr>
              <a:t>TP, Turbidity, E.coli</a:t>
            </a:r>
          </a:p>
        </p:txBody>
      </p:sp>
    </p:spTree>
    <p:extLst>
      <p:ext uri="{BB962C8B-B14F-4D97-AF65-F5344CB8AC3E}">
        <p14:creationId xmlns:p14="http://schemas.microsoft.com/office/powerpoint/2010/main" val="511745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2203" t="8731" r="11793" b="27936"/>
          <a:stretch/>
        </p:blipFill>
        <p:spPr>
          <a:xfrm>
            <a:off x="247509" y="1712754"/>
            <a:ext cx="4324494" cy="4663440"/>
          </a:xfrm>
          <a:prstGeom prst="rect">
            <a:avLst/>
          </a:prstGeom>
        </p:spPr>
      </p:pic>
      <p:sp>
        <p:nvSpPr>
          <p:cNvPr id="10" name="TextBox 9"/>
          <p:cNvSpPr txBox="1"/>
          <p:nvPr/>
        </p:nvSpPr>
        <p:spPr>
          <a:xfrm>
            <a:off x="1066800" y="1208385"/>
            <a:ext cx="2667000" cy="461665"/>
          </a:xfrm>
          <a:prstGeom prst="rect">
            <a:avLst/>
          </a:prstGeom>
          <a:solidFill>
            <a:schemeClr val="bg1"/>
          </a:solidFill>
        </p:spPr>
        <p:txBody>
          <a:bodyPr wrap="square" rtlCol="0">
            <a:spAutoFit/>
          </a:bodyPr>
          <a:lstStyle/>
          <a:p>
            <a:r>
              <a:rPr lang="en-US" sz="2400" dirty="0" smtClean="0"/>
              <a:t>Sub-watershed DDA</a:t>
            </a:r>
            <a:endParaRPr lang="en-US" sz="2400" dirty="0"/>
          </a:p>
        </p:txBody>
      </p:sp>
      <p:sp>
        <p:nvSpPr>
          <p:cNvPr id="6" name="TextBox 5"/>
          <p:cNvSpPr txBox="1"/>
          <p:nvPr/>
        </p:nvSpPr>
        <p:spPr>
          <a:xfrm>
            <a:off x="311422" y="359552"/>
            <a:ext cx="8815067" cy="1077218"/>
          </a:xfrm>
          <a:prstGeom prst="rect">
            <a:avLst/>
          </a:prstGeom>
          <a:noFill/>
        </p:spPr>
        <p:txBody>
          <a:bodyPr wrap="square" rtlCol="0">
            <a:spAutoFit/>
          </a:bodyPr>
          <a:lstStyle/>
          <a:p>
            <a:r>
              <a:rPr lang="en-US" sz="3200" dirty="0" smtClean="0"/>
              <a:t>Unit Areas of </a:t>
            </a:r>
            <a:r>
              <a:rPr lang="en-US" sz="3200" dirty="0"/>
              <a:t>Analysis - Direct Drainage Areas (DDA)</a:t>
            </a:r>
          </a:p>
          <a:p>
            <a:endParaRPr lang="en-US" sz="3200"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1793" t="8731" r="11793" b="27936"/>
          <a:stretch/>
        </p:blipFill>
        <p:spPr>
          <a:xfrm>
            <a:off x="4553351" y="1663222"/>
            <a:ext cx="4347871" cy="4663440"/>
          </a:xfrm>
          <a:prstGeom prst="rect">
            <a:avLst/>
          </a:prstGeom>
        </p:spPr>
      </p:pic>
      <p:sp>
        <p:nvSpPr>
          <p:cNvPr id="11" name="TextBox 10"/>
          <p:cNvSpPr txBox="1"/>
          <p:nvPr/>
        </p:nvSpPr>
        <p:spPr>
          <a:xfrm>
            <a:off x="5524500" y="1183588"/>
            <a:ext cx="2667000" cy="461665"/>
          </a:xfrm>
          <a:prstGeom prst="rect">
            <a:avLst/>
          </a:prstGeom>
          <a:solidFill>
            <a:schemeClr val="bg1"/>
          </a:solidFill>
        </p:spPr>
        <p:txBody>
          <a:bodyPr wrap="square" rtlCol="0">
            <a:spAutoFit/>
          </a:bodyPr>
          <a:lstStyle/>
          <a:p>
            <a:r>
              <a:rPr lang="en-US" sz="2400" dirty="0" smtClean="0"/>
              <a:t>Corridor DDA</a:t>
            </a:r>
            <a:endParaRPr lang="en-US" sz="2400" dirty="0"/>
          </a:p>
        </p:txBody>
      </p:sp>
    </p:spTree>
    <p:extLst>
      <p:ext uri="{BB962C8B-B14F-4D97-AF65-F5344CB8AC3E}">
        <p14:creationId xmlns:p14="http://schemas.microsoft.com/office/powerpoint/2010/main" val="1670829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242" y="1397355"/>
            <a:ext cx="2590800" cy="400110"/>
          </a:xfrm>
          <a:prstGeom prst="rect">
            <a:avLst/>
          </a:prstGeom>
          <a:noFill/>
        </p:spPr>
        <p:txBody>
          <a:bodyPr wrap="square" rtlCol="0">
            <a:spAutoFit/>
          </a:bodyPr>
          <a:lstStyle/>
          <a:p>
            <a:r>
              <a:rPr lang="en-US" sz="2000" dirty="0" smtClean="0"/>
              <a:t>VHD_CARTO buffered</a:t>
            </a:r>
            <a:endParaRPr lang="en-US" sz="2000" dirty="0"/>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7876" b="21637"/>
          <a:stretch/>
        </p:blipFill>
        <p:spPr>
          <a:xfrm>
            <a:off x="202842" y="1799344"/>
            <a:ext cx="4309028" cy="4807515"/>
          </a:xfrm>
          <a:prstGeom prst="rect">
            <a:avLst/>
          </a:prstGeom>
        </p:spPr>
      </p:pic>
      <p:sp>
        <p:nvSpPr>
          <p:cNvPr id="7" name="TextBox 6"/>
          <p:cNvSpPr txBox="1"/>
          <p:nvPr/>
        </p:nvSpPr>
        <p:spPr>
          <a:xfrm>
            <a:off x="328934" y="270456"/>
            <a:ext cx="6529066" cy="584775"/>
          </a:xfrm>
          <a:prstGeom prst="rect">
            <a:avLst/>
          </a:prstGeom>
          <a:noFill/>
        </p:spPr>
        <p:txBody>
          <a:bodyPr wrap="square" rtlCol="0">
            <a:spAutoFit/>
          </a:bodyPr>
          <a:lstStyle/>
          <a:p>
            <a:r>
              <a:rPr lang="en-US" sz="3200" dirty="0" smtClean="0"/>
              <a:t>Unit Areas of Analysis</a:t>
            </a:r>
            <a:endParaRPr lang="en-US" sz="3200" dirty="0"/>
          </a:p>
        </p:txBody>
      </p:sp>
      <p:sp>
        <p:nvSpPr>
          <p:cNvPr id="8" name="TextBox 7"/>
          <p:cNvSpPr txBox="1"/>
          <p:nvPr/>
        </p:nvSpPr>
        <p:spPr>
          <a:xfrm>
            <a:off x="328934" y="780437"/>
            <a:ext cx="5363528" cy="400110"/>
          </a:xfrm>
          <a:prstGeom prst="rect">
            <a:avLst/>
          </a:prstGeom>
          <a:noFill/>
        </p:spPr>
        <p:txBody>
          <a:bodyPr wrap="square" rtlCol="0">
            <a:spAutoFit/>
          </a:bodyPr>
          <a:lstStyle/>
          <a:p>
            <a:r>
              <a:rPr lang="en-US" sz="2000" dirty="0" smtClean="0"/>
              <a:t>Corridor Delineation – buffered by Stream Order</a:t>
            </a:r>
            <a:endParaRPr lang="en-US" sz="2000" dirty="0"/>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629" y="1797465"/>
            <a:ext cx="3535694" cy="2944119"/>
          </a:xfrm>
          <a:prstGeom prst="rect">
            <a:avLst/>
          </a:prstGeom>
          <a:noFill/>
          <a:ln w="9525">
            <a:solidFill>
              <a:schemeClr val="tx1">
                <a:lumMod val="50000"/>
                <a:lumOff val="50000"/>
              </a:schemeClr>
            </a:solidFill>
            <a:miter lim="800000"/>
            <a:headEnd/>
            <a:tailEnd/>
          </a:ln>
          <a:effectLst>
            <a:outerShdw blurRad="50800" dist="1016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7942" y="65293"/>
            <a:ext cx="2199586" cy="1400337"/>
          </a:xfrm>
          <a:prstGeom prst="rect">
            <a:avLst/>
          </a:prstGeom>
        </p:spPr>
      </p:pic>
      <p:sp>
        <p:nvSpPr>
          <p:cNvPr id="11" name="TextBox 10"/>
          <p:cNvSpPr txBox="1"/>
          <p:nvPr/>
        </p:nvSpPr>
        <p:spPr>
          <a:xfrm>
            <a:off x="4847629" y="5280338"/>
            <a:ext cx="3420608" cy="646331"/>
          </a:xfrm>
          <a:prstGeom prst="rect">
            <a:avLst/>
          </a:prstGeom>
          <a:noFill/>
        </p:spPr>
        <p:txBody>
          <a:bodyPr wrap="square" rtlCol="0">
            <a:spAutoFit/>
          </a:bodyPr>
          <a:lstStyle/>
          <a:p>
            <a:r>
              <a:rPr lang="en-US" dirty="0" smtClean="0"/>
              <a:t>Distance to one side of the stream center line.</a:t>
            </a:r>
            <a:endParaRPr lang="en-US" dirty="0"/>
          </a:p>
        </p:txBody>
      </p:sp>
    </p:spTree>
    <p:extLst>
      <p:ext uri="{BB962C8B-B14F-4D97-AF65-F5344CB8AC3E}">
        <p14:creationId xmlns:p14="http://schemas.microsoft.com/office/powerpoint/2010/main" val="1068950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242" y="1397355"/>
            <a:ext cx="2590800" cy="400110"/>
          </a:xfrm>
          <a:prstGeom prst="rect">
            <a:avLst/>
          </a:prstGeom>
          <a:noFill/>
        </p:spPr>
        <p:txBody>
          <a:bodyPr wrap="square" rtlCol="0">
            <a:spAutoFit/>
          </a:bodyPr>
          <a:lstStyle/>
          <a:p>
            <a:r>
              <a:rPr lang="en-US" sz="2000" dirty="0" smtClean="0"/>
              <a:t>VHD_CARTO buffered</a:t>
            </a:r>
            <a:endParaRPr lang="en-US" sz="2000" dirty="0"/>
          </a:p>
        </p:txBody>
      </p:sp>
      <p:sp>
        <p:nvSpPr>
          <p:cNvPr id="3" name="TextBox 2"/>
          <p:cNvSpPr txBox="1"/>
          <p:nvPr/>
        </p:nvSpPr>
        <p:spPr>
          <a:xfrm>
            <a:off x="5308242" y="1397355"/>
            <a:ext cx="2819400" cy="400110"/>
          </a:xfrm>
          <a:prstGeom prst="rect">
            <a:avLst/>
          </a:prstGeom>
          <a:noFill/>
        </p:spPr>
        <p:txBody>
          <a:bodyPr wrap="square" rtlCol="0">
            <a:spAutoFit/>
          </a:bodyPr>
          <a:lstStyle/>
          <a:p>
            <a:r>
              <a:rPr lang="en-US" sz="2000" dirty="0" smtClean="0"/>
              <a:t>VTANR River Corridor</a:t>
            </a:r>
            <a:endParaRPr lang="en-US" sz="2000" dirty="0"/>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7876" b="21637"/>
          <a:stretch/>
        </p:blipFill>
        <p:spPr>
          <a:xfrm>
            <a:off x="202842" y="1799344"/>
            <a:ext cx="4309028" cy="4807515"/>
          </a:xfrm>
          <a:prstGeom prst="rect">
            <a:avLst/>
          </a:prstGeom>
        </p:spPr>
      </p:pic>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2873" t="3970" r="7391" b="19293"/>
          <a:stretch/>
        </p:blipFill>
        <p:spPr>
          <a:xfrm>
            <a:off x="4622442" y="1767470"/>
            <a:ext cx="4419600" cy="4839389"/>
          </a:xfrm>
          <a:prstGeom prst="rect">
            <a:avLst/>
          </a:prstGeom>
        </p:spPr>
      </p:pic>
      <p:sp>
        <p:nvSpPr>
          <p:cNvPr id="7" name="TextBox 6"/>
          <p:cNvSpPr txBox="1"/>
          <p:nvPr/>
        </p:nvSpPr>
        <p:spPr>
          <a:xfrm>
            <a:off x="328934" y="270456"/>
            <a:ext cx="6529066" cy="584775"/>
          </a:xfrm>
          <a:prstGeom prst="rect">
            <a:avLst/>
          </a:prstGeom>
          <a:noFill/>
        </p:spPr>
        <p:txBody>
          <a:bodyPr wrap="square" rtlCol="0">
            <a:spAutoFit/>
          </a:bodyPr>
          <a:lstStyle/>
          <a:p>
            <a:r>
              <a:rPr lang="en-US" sz="3200" dirty="0" smtClean="0"/>
              <a:t>Unit Areas of Analysis</a:t>
            </a:r>
            <a:endParaRPr lang="en-US" sz="3200" dirty="0"/>
          </a:p>
        </p:txBody>
      </p:sp>
      <p:sp>
        <p:nvSpPr>
          <p:cNvPr id="8" name="TextBox 7"/>
          <p:cNvSpPr txBox="1"/>
          <p:nvPr/>
        </p:nvSpPr>
        <p:spPr>
          <a:xfrm>
            <a:off x="328934" y="780437"/>
            <a:ext cx="5363528" cy="400110"/>
          </a:xfrm>
          <a:prstGeom prst="rect">
            <a:avLst/>
          </a:prstGeom>
          <a:noFill/>
        </p:spPr>
        <p:txBody>
          <a:bodyPr wrap="square" rtlCol="0">
            <a:spAutoFit/>
          </a:bodyPr>
          <a:lstStyle/>
          <a:p>
            <a:r>
              <a:rPr lang="en-US" sz="2000" dirty="0" smtClean="0"/>
              <a:t>Corridor Delineation – buffered by Stream Order</a:t>
            </a:r>
            <a:endParaRPr lang="en-US" sz="2000" dirty="0"/>
          </a:p>
        </p:txBody>
      </p:sp>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942" y="65293"/>
            <a:ext cx="2199586" cy="1400337"/>
          </a:xfrm>
          <a:prstGeom prst="rect">
            <a:avLst/>
          </a:prstGeom>
        </p:spPr>
      </p:pic>
    </p:spTree>
    <p:extLst>
      <p:ext uri="{BB962C8B-B14F-4D97-AF65-F5344CB8AC3E}">
        <p14:creationId xmlns:p14="http://schemas.microsoft.com/office/powerpoint/2010/main" val="1800739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711" t="7301" r="9122" b="6825"/>
          <a:stretch/>
        </p:blipFill>
        <p:spPr>
          <a:xfrm>
            <a:off x="152400" y="838200"/>
            <a:ext cx="4354287" cy="588917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707571"/>
            <a:ext cx="4275137" cy="256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9452" y="3602736"/>
            <a:ext cx="4270085" cy="256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8934" y="270456"/>
            <a:ext cx="6529066" cy="584775"/>
          </a:xfrm>
          <a:prstGeom prst="rect">
            <a:avLst/>
          </a:prstGeom>
          <a:noFill/>
        </p:spPr>
        <p:txBody>
          <a:bodyPr wrap="square" rtlCol="0">
            <a:spAutoFit/>
          </a:bodyPr>
          <a:lstStyle/>
          <a:p>
            <a:r>
              <a:rPr lang="en-US" sz="3200" dirty="0" smtClean="0"/>
              <a:t>Compile Land Cover Data</a:t>
            </a:r>
            <a:endParaRPr lang="en-US" sz="3200" dirty="0"/>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8711" t="6666" r="9122" b="6666"/>
          <a:stretch/>
        </p:blipFill>
        <p:spPr>
          <a:xfrm>
            <a:off x="631373" y="1140395"/>
            <a:ext cx="4093027" cy="5586977"/>
          </a:xfrm>
          <a:prstGeom prst="rect">
            <a:avLst/>
          </a:prstGeom>
          <a:effectLst>
            <a:outerShdw blurRad="50800" dist="114300" dir="8100000" algn="tr" rotWithShape="0">
              <a:prstClr val="black">
                <a:alpha val="40000"/>
              </a:prstClr>
            </a:outerShdw>
          </a:effectLst>
        </p:spPr>
      </p:pic>
    </p:spTree>
    <p:extLst>
      <p:ext uri="{BB962C8B-B14F-4D97-AF65-F5344CB8AC3E}">
        <p14:creationId xmlns:p14="http://schemas.microsoft.com/office/powerpoint/2010/main" val="181617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505" t="6826" r="8712" b="6984"/>
          <a:stretch/>
        </p:blipFill>
        <p:spPr>
          <a:xfrm>
            <a:off x="260685" y="878305"/>
            <a:ext cx="4215062" cy="5679351"/>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944368"/>
            <a:ext cx="4277498" cy="2569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199" y="3713746"/>
            <a:ext cx="4279392" cy="281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8934" y="270456"/>
            <a:ext cx="6529066" cy="584775"/>
          </a:xfrm>
          <a:prstGeom prst="rect">
            <a:avLst/>
          </a:prstGeom>
          <a:noFill/>
        </p:spPr>
        <p:txBody>
          <a:bodyPr wrap="square" rtlCol="0">
            <a:spAutoFit/>
          </a:bodyPr>
          <a:lstStyle/>
          <a:p>
            <a:r>
              <a:rPr lang="en-US" sz="3200" dirty="0" smtClean="0"/>
              <a:t>Compile Soils Data</a:t>
            </a:r>
            <a:endParaRPr lang="en-US" sz="3200" dirty="0"/>
          </a:p>
        </p:txBody>
      </p:sp>
    </p:spTree>
    <p:extLst>
      <p:ext uri="{BB962C8B-B14F-4D97-AF65-F5344CB8AC3E}">
        <p14:creationId xmlns:p14="http://schemas.microsoft.com/office/powerpoint/2010/main" val="2475109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1447</TotalTime>
  <Words>1130</Words>
  <Application>Microsoft Office PowerPoint</Application>
  <PresentationFormat>On-screen Show (4:3)</PresentationFormat>
  <Paragraphs>121</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dc:creator>
  <cp:lastModifiedBy>Kristen</cp:lastModifiedBy>
  <cp:revision>36</cp:revision>
  <dcterms:created xsi:type="dcterms:W3CDTF">2016-11-30T17:05:38Z</dcterms:created>
  <dcterms:modified xsi:type="dcterms:W3CDTF">2016-12-02T12:28:26Z</dcterms:modified>
</cp:coreProperties>
</file>